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1"/>
  </p:notesMasterIdLst>
  <p:handoutMasterIdLst>
    <p:handoutMasterId r:id="rId42"/>
  </p:handoutMasterIdLst>
  <p:sldIdLst>
    <p:sldId id="256" r:id="rId2"/>
    <p:sldId id="257" r:id="rId3"/>
    <p:sldId id="279" r:id="rId4"/>
    <p:sldId id="276" r:id="rId5"/>
    <p:sldId id="258" r:id="rId6"/>
    <p:sldId id="294" r:id="rId7"/>
    <p:sldId id="259" r:id="rId8"/>
    <p:sldId id="260" r:id="rId9"/>
    <p:sldId id="261" r:id="rId10"/>
    <p:sldId id="262" r:id="rId11"/>
    <p:sldId id="263" r:id="rId12"/>
    <p:sldId id="264" r:id="rId13"/>
    <p:sldId id="266" r:id="rId14"/>
    <p:sldId id="292" r:id="rId15"/>
    <p:sldId id="296" r:id="rId16"/>
    <p:sldId id="289" r:id="rId17"/>
    <p:sldId id="290" r:id="rId18"/>
    <p:sldId id="291" r:id="rId19"/>
    <p:sldId id="265" r:id="rId20"/>
    <p:sldId id="267" r:id="rId21"/>
    <p:sldId id="269" r:id="rId22"/>
    <p:sldId id="293" r:id="rId23"/>
    <p:sldId id="277" r:id="rId24"/>
    <p:sldId id="268" r:id="rId25"/>
    <p:sldId id="278" r:id="rId26"/>
    <p:sldId id="270" r:id="rId27"/>
    <p:sldId id="272" r:id="rId28"/>
    <p:sldId id="297" r:id="rId29"/>
    <p:sldId id="295" r:id="rId30"/>
    <p:sldId id="280" r:id="rId31"/>
    <p:sldId id="281" r:id="rId32"/>
    <p:sldId id="275" r:id="rId33"/>
    <p:sldId id="283" r:id="rId34"/>
    <p:sldId id="284" r:id="rId35"/>
    <p:sldId id="286" r:id="rId36"/>
    <p:sldId id="288" r:id="rId37"/>
    <p:sldId id="287" r:id="rId38"/>
    <p:sldId id="282" r:id="rId39"/>
    <p:sldId id="271"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ection par défaut" id="{CE6A8FC5-F5AE-D545-9FFA-63DE0E97F854}">
          <p14:sldIdLst>
            <p14:sldId id="256"/>
            <p14:sldId id="257"/>
            <p14:sldId id="279"/>
            <p14:sldId id="276"/>
            <p14:sldId id="258"/>
            <p14:sldId id="294"/>
            <p14:sldId id="259"/>
            <p14:sldId id="260"/>
            <p14:sldId id="261"/>
            <p14:sldId id="262"/>
            <p14:sldId id="263"/>
            <p14:sldId id="264"/>
            <p14:sldId id="266"/>
            <p14:sldId id="292"/>
            <p14:sldId id="296"/>
            <p14:sldId id="289"/>
            <p14:sldId id="290"/>
            <p14:sldId id="291"/>
            <p14:sldId id="265"/>
            <p14:sldId id="267"/>
            <p14:sldId id="269"/>
            <p14:sldId id="293"/>
            <p14:sldId id="277"/>
            <p14:sldId id="268"/>
            <p14:sldId id="278"/>
          </p14:sldIdLst>
        </p14:section>
        <p14:section name="Logiciels" id="{BB8B7D22-C28A-2844-84D8-1E2CF5344888}">
          <p14:sldIdLst>
            <p14:sldId id="270"/>
            <p14:sldId id="272"/>
            <p14:sldId id="297"/>
            <p14:sldId id="295"/>
            <p14:sldId id="280"/>
            <p14:sldId id="281"/>
            <p14:sldId id="275"/>
            <p14:sldId id="283"/>
            <p14:sldId id="284"/>
            <p14:sldId id="286"/>
            <p14:sldId id="288"/>
            <p14:sldId id="287"/>
            <p14:sldId id="282"/>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218"/>
  </p:normalViewPr>
  <p:slideViewPr>
    <p:cSldViewPr>
      <p:cViewPr varScale="1">
        <p:scale>
          <a:sx n="120" d="100"/>
          <a:sy n="120" d="100"/>
        </p:scale>
        <p:origin x="928" y="72"/>
      </p:cViewPr>
      <p:guideLst>
        <p:guide orient="horz" pos="2160"/>
        <p:guide pos="2880"/>
      </p:guideLst>
    </p:cSldViewPr>
  </p:slideViewPr>
  <p:notesTextViewPr>
    <p:cViewPr>
      <p:scale>
        <a:sx n="100" d="100"/>
        <a:sy n="100" d="100"/>
      </p:scale>
      <p:origin x="0" y="0"/>
    </p:cViewPr>
  </p:notesTextViewPr>
  <p:sorterViewPr>
    <p:cViewPr>
      <p:scale>
        <a:sx n="236" d="100"/>
        <a:sy n="236" d="100"/>
      </p:scale>
      <p:origin x="0" y="16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41C6CA-AB65-CE43-9A78-10A810796B12}" type="datetimeFigureOut">
              <a:rPr lang="fr-FR" smtClean="0"/>
              <a:pPr/>
              <a:t>23/02/2025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955B2E-EC26-B04A-80FC-532D1DE63F54}" type="slidenum">
              <a:rPr lang="fr-FR" smtClean="0"/>
              <a:pPr/>
              <a:t>‹N°›</a:t>
            </a:fld>
            <a:endParaRPr lang="fr-FR"/>
          </a:p>
        </p:txBody>
      </p:sp>
    </p:spTree>
    <p:extLst>
      <p:ext uri="{BB962C8B-B14F-4D97-AF65-F5344CB8AC3E}">
        <p14:creationId xmlns:p14="http://schemas.microsoft.com/office/powerpoint/2010/main" val="1664656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032B4-F75E-5844-9306-0691B4FE645D}" type="datetimeFigureOut">
              <a:rPr lang="fr-FR" smtClean="0"/>
              <a:pPr/>
              <a:t>23/02/2025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833C0-90EE-CE43-8F59-D05E58C83FA6}" type="slidenum">
              <a:rPr lang="fr-FR" smtClean="0"/>
              <a:pPr/>
              <a:t>‹N°›</a:t>
            </a:fld>
            <a:endParaRPr lang="fr-FR"/>
          </a:p>
        </p:txBody>
      </p:sp>
    </p:spTree>
    <p:extLst>
      <p:ext uri="{BB962C8B-B14F-4D97-AF65-F5344CB8AC3E}">
        <p14:creationId xmlns:p14="http://schemas.microsoft.com/office/powerpoint/2010/main" val="31966892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3C833C0-90EE-CE43-8F59-D05E58C83FA6}" type="slidenum">
              <a:rPr lang="fr-FR" smtClean="0"/>
              <a:pPr/>
              <a:t>8</a:t>
            </a:fld>
            <a:endParaRPr lang="fr-FR"/>
          </a:p>
        </p:txBody>
      </p:sp>
    </p:spTree>
    <p:extLst>
      <p:ext uri="{BB962C8B-B14F-4D97-AF65-F5344CB8AC3E}">
        <p14:creationId xmlns:p14="http://schemas.microsoft.com/office/powerpoint/2010/main" val="13076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3C833C0-90EE-CE43-8F59-D05E58C83FA6}" type="slidenum">
              <a:rPr lang="fr-FR" smtClean="0"/>
              <a:pPr/>
              <a:t>26</a:t>
            </a:fld>
            <a:endParaRPr lang="fr-FR"/>
          </a:p>
        </p:txBody>
      </p:sp>
    </p:spTree>
    <p:extLst>
      <p:ext uri="{BB962C8B-B14F-4D97-AF65-F5344CB8AC3E}">
        <p14:creationId xmlns:p14="http://schemas.microsoft.com/office/powerpoint/2010/main" val="232688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6855CC3-0346-4FCB-AD2A-E6FF718710C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19C6FE-E632-450D-A7E5-06EC79DF666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1812B1-22CF-40E7-8BE3-075360D3947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0D75E0-000E-4205-BFEA-3AF7661435E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4B0CA9-F066-46EE-8A1D-D227715B5E9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BDBB78-DD46-4BC2-B38E-31C01E0BDC8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B362B6-A7E4-4E4C-AB8B-89E820F4021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0F89C3-4CAC-4850-9495-BA82CC445F6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2F0E03-7938-4380-B9A2-631CC09E4A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315D16-E5D1-4EB6-9082-3A8F2D50C32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CE8FC25-3938-4D6E-8CAB-BE83670BB09E}"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6E11A5-914E-4CE1-B36B-8D27EB5A51CC}"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VB3PBPxMWg" TargetMode="External"/><Relationship Id="rId2" Type="http://schemas.openxmlformats.org/officeDocument/2006/relationships/hyperlink" Target="https://www.youtube.com/watch?v=8ueBiBOTs9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ifeisaseriousgame.com/5-bonnes-raisons-dutiliser-le-mind-mapping/" TargetMode="External"/><Relationship Id="rId2" Type="http://schemas.openxmlformats.org/officeDocument/2006/relationships/hyperlink" Target="http://www.creativite.net/mind-mapping-mind-map-tony-buzan-12/" TargetMode="External"/><Relationship Id="rId1" Type="http://schemas.openxmlformats.org/officeDocument/2006/relationships/slideLayout" Target="../slideLayouts/slideLayout2.xml"/><Relationship Id="rId4" Type="http://schemas.openxmlformats.org/officeDocument/2006/relationships/hyperlink" Target="https://www.youtube.com/watch?v=5nTuScU70A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edicallmaps.com/page8/page8.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wisemapping.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map.ihmc.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a:t>Mindmapping</a:t>
            </a:r>
            <a:endParaRPr lang="fr-FR" dirty="0"/>
          </a:p>
        </p:txBody>
      </p:sp>
      <p:sp>
        <p:nvSpPr>
          <p:cNvPr id="3" name="Sous-titre 2"/>
          <p:cNvSpPr>
            <a:spLocks noGrp="1"/>
          </p:cNvSpPr>
          <p:nvPr>
            <p:ph type="subTitle" idx="1"/>
          </p:nvPr>
        </p:nvSpPr>
        <p:spPr/>
        <p:txBody>
          <a:bodyPr/>
          <a:lstStyle/>
          <a:p>
            <a:pPr algn="ctr"/>
            <a:endParaRPr lang="fr-FR" dirty="0"/>
          </a:p>
        </p:txBody>
      </p:sp>
      <p:sp>
        <p:nvSpPr>
          <p:cNvPr id="4" name="Espace réservé du numéro de diapositive 3"/>
          <p:cNvSpPr>
            <a:spLocks noGrp="1"/>
          </p:cNvSpPr>
          <p:nvPr>
            <p:ph type="sldNum" sz="quarter" idx="12"/>
          </p:nvPr>
        </p:nvSpPr>
        <p:spPr/>
        <p:txBody>
          <a:bodyPr/>
          <a:lstStyle/>
          <a:p>
            <a:fld id="{F6855CC3-0346-4FCB-AD2A-E6FF718710CE}"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kumimoji="0" lang="fr-FR" sz="5000" b="0" i="1" kern="1200" dirty="0" err="1">
                <a:ln>
                  <a:noFill/>
                </a:ln>
                <a:solidFill>
                  <a:schemeClr val="tx2"/>
                </a:solidFill>
                <a:effectLst/>
                <a:latin typeface="+mj-lt"/>
                <a:ea typeface="+mj-ea"/>
                <a:cs typeface="+mj-cs"/>
              </a:rPr>
              <a:t>Mindmap</a:t>
            </a:r>
            <a:r>
              <a:rPr lang="fr-FR" dirty="0"/>
              <a:t> = carte</a:t>
            </a:r>
            <a:r>
              <a:rPr lang="fr-FR" baseline="0" dirty="0"/>
              <a:t> conceptuelle simplifiée</a:t>
            </a:r>
            <a:endParaRPr lang="fr-FR" dirty="0"/>
          </a:p>
        </p:txBody>
      </p:sp>
      <p:sp>
        <p:nvSpPr>
          <p:cNvPr id="3" name="Espace réservé du contenu 2"/>
          <p:cNvSpPr>
            <a:spLocks noGrp="1"/>
          </p:cNvSpPr>
          <p:nvPr>
            <p:ph idx="1"/>
          </p:nvPr>
        </p:nvSpPr>
        <p:spPr/>
        <p:txBody>
          <a:bodyPr/>
          <a:lstStyle/>
          <a:p>
            <a:r>
              <a:rPr lang="fr-FR" dirty="0"/>
              <a:t>Une  seule relation qui ne sera pas nommée : </a:t>
            </a:r>
          </a:p>
          <a:p>
            <a:pPr lvl="1"/>
            <a:r>
              <a:rPr lang="fr-FR" dirty="0"/>
              <a:t>la dépendance </a:t>
            </a:r>
          </a:p>
          <a:p>
            <a:pPr lvl="1"/>
            <a:r>
              <a:rPr lang="fr-FR" dirty="0"/>
              <a:t>la décomposition</a:t>
            </a:r>
          </a:p>
          <a:p>
            <a:pPr lvl="1"/>
            <a:r>
              <a:rPr lang="fr-FR" dirty="0"/>
              <a:t>"liée à"</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10</a:t>
            </a:fld>
            <a:endParaRPr lang="fr-FR"/>
          </a:p>
        </p:txBody>
      </p:sp>
    </p:spTree>
    <p:extLst>
      <p:ext uri="{BB962C8B-B14F-4D97-AF65-F5344CB8AC3E}">
        <p14:creationId xmlns:p14="http://schemas.microsoft.com/office/powerpoint/2010/main" val="76377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Applications</a:t>
            </a:r>
          </a:p>
        </p:txBody>
      </p:sp>
      <p:sp>
        <p:nvSpPr>
          <p:cNvPr id="3" name="Espace réservé du contenu 2"/>
          <p:cNvSpPr>
            <a:spLocks noGrp="1"/>
          </p:cNvSpPr>
          <p:nvPr>
            <p:ph idx="1"/>
          </p:nvPr>
        </p:nvSpPr>
        <p:spPr/>
        <p:txBody>
          <a:bodyPr/>
          <a:lstStyle/>
          <a:p>
            <a:r>
              <a:rPr lang="fr-FR" dirty="0"/>
              <a:t>Prise de notes</a:t>
            </a:r>
          </a:p>
          <a:p>
            <a:r>
              <a:rPr lang="fr-FR" dirty="0"/>
              <a:t>Brainstorming</a:t>
            </a:r>
          </a:p>
          <a:p>
            <a:r>
              <a:rPr lang="fr-FR" dirty="0"/>
              <a:t>Préparation d’un exposé, d’un discours</a:t>
            </a:r>
          </a:p>
          <a:p>
            <a:r>
              <a:rPr lang="fr-FR" dirty="0"/>
              <a:t>Aide à la rédaction d’une thèse</a:t>
            </a:r>
          </a:p>
          <a:p>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Création d’un </a:t>
            </a:r>
            <a:r>
              <a:rPr lang="fr-FR" dirty="0" err="1"/>
              <a:t>mindmap</a:t>
            </a:r>
            <a:endParaRPr lang="fr-FR" dirty="0"/>
          </a:p>
        </p:txBody>
      </p:sp>
      <p:sp>
        <p:nvSpPr>
          <p:cNvPr id="3" name="Espace réservé du contenu 2"/>
          <p:cNvSpPr>
            <a:spLocks noGrp="1"/>
          </p:cNvSpPr>
          <p:nvPr>
            <p:ph idx="1"/>
          </p:nvPr>
        </p:nvSpPr>
        <p:spPr/>
        <p:txBody>
          <a:bodyPr/>
          <a:lstStyle/>
          <a:p>
            <a:r>
              <a:rPr lang="fr-FR" dirty="0"/>
              <a:t>Pour gérer un événement</a:t>
            </a:r>
          </a:p>
          <a:p>
            <a:r>
              <a:rPr lang="fr-FR" dirty="0"/>
              <a:t>On peut le faire avec uniquement un papier crayon</a:t>
            </a:r>
          </a:p>
          <a:p>
            <a:r>
              <a:rPr lang="fr-FR" dirty="0"/>
              <a:t>Utilisation de Novamind ou </a:t>
            </a:r>
            <a:r>
              <a:rPr lang="fr-FR" dirty="0" err="1"/>
              <a:t>iThouhts</a:t>
            </a:r>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Exercice de création d’un </a:t>
            </a:r>
            <a:r>
              <a:rPr lang="fr-FR" dirty="0" err="1"/>
              <a:t>mindmap</a:t>
            </a:r>
            <a:endParaRPr lang="fr-FR" dirty="0"/>
          </a:p>
        </p:txBody>
      </p:sp>
      <p:sp>
        <p:nvSpPr>
          <p:cNvPr id="3" name="Espace réservé du contenu 2"/>
          <p:cNvSpPr>
            <a:spLocks noGrp="1"/>
          </p:cNvSpPr>
          <p:nvPr>
            <p:ph idx="1"/>
          </p:nvPr>
        </p:nvSpPr>
        <p:spPr/>
        <p:txBody>
          <a:bodyPr/>
          <a:lstStyle/>
          <a:p>
            <a:r>
              <a:rPr lang="fr-FR" dirty="0"/>
              <a:t>Gestion d’un anniversaire</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13</a:t>
            </a:fld>
            <a:endParaRPr lang="fr-FR"/>
          </a:p>
        </p:txBody>
      </p:sp>
    </p:spTree>
    <p:extLst>
      <p:ext uri="{BB962C8B-B14F-4D97-AF65-F5344CB8AC3E}">
        <p14:creationId xmlns:p14="http://schemas.microsoft.com/office/powerpoint/2010/main" val="157304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Mindmapping</a:t>
            </a:r>
            <a:endParaRPr lang="fr-FR" dirty="0"/>
          </a:p>
        </p:txBody>
      </p:sp>
      <p:sp>
        <p:nvSpPr>
          <p:cNvPr id="3" name="Espace réservé du contenu 2"/>
          <p:cNvSpPr>
            <a:spLocks noGrp="1"/>
          </p:cNvSpPr>
          <p:nvPr>
            <p:ph idx="1"/>
          </p:nvPr>
        </p:nvSpPr>
        <p:spPr/>
        <p:txBody>
          <a:bodyPr/>
          <a:lstStyle/>
          <a:p>
            <a:r>
              <a:rPr lang="fr-FR" dirty="0"/>
              <a:t>Faire travailler ensemble </a:t>
            </a:r>
          </a:p>
          <a:p>
            <a:pPr lvl="1"/>
            <a:r>
              <a:rPr lang="fr-FR" dirty="0"/>
              <a:t>l'hémisphère gauche (rationnel, logique) avec les mots, le langage</a:t>
            </a:r>
          </a:p>
          <a:p>
            <a:pPr lvl="1"/>
            <a:r>
              <a:rPr lang="fr-FR" dirty="0"/>
              <a:t>l'hémisphère droit (intuitif) avec les couleurs, les images </a:t>
            </a:r>
          </a:p>
          <a:p>
            <a:pPr lvl="1"/>
            <a:endParaRPr lang="fr-FR" dirty="0"/>
          </a:p>
          <a:p>
            <a:r>
              <a:rPr lang="fr-FR" dirty="0"/>
              <a:t>Pour mieux mémoriser l'information</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14</a:t>
            </a:fld>
            <a:endParaRPr lang="fr-FR"/>
          </a:p>
        </p:txBody>
      </p:sp>
    </p:spTree>
    <p:extLst>
      <p:ext uri="{BB962C8B-B14F-4D97-AF65-F5344CB8AC3E}">
        <p14:creationId xmlns:p14="http://schemas.microsoft.com/office/powerpoint/2010/main" val="396188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Mindmapping</a:t>
            </a:r>
            <a:r>
              <a:rPr lang="fr-FR" dirty="0"/>
              <a:t> : liens </a:t>
            </a:r>
            <a:r>
              <a:rPr lang="fr-FR" dirty="0" err="1"/>
              <a:t>ScienceEtonnante</a:t>
            </a:r>
            <a:r>
              <a:rPr lang="fr-FR" dirty="0"/>
              <a:t> à consulter</a:t>
            </a:r>
          </a:p>
        </p:txBody>
      </p:sp>
      <p:sp>
        <p:nvSpPr>
          <p:cNvPr id="3" name="Espace réservé du contenu 2"/>
          <p:cNvSpPr>
            <a:spLocks noGrp="1"/>
          </p:cNvSpPr>
          <p:nvPr>
            <p:ph idx="1"/>
          </p:nvPr>
        </p:nvSpPr>
        <p:spPr/>
        <p:txBody>
          <a:bodyPr>
            <a:normAutofit/>
          </a:bodyPr>
          <a:lstStyle/>
          <a:p>
            <a:pPr algn="l"/>
            <a:r>
              <a:rPr lang="fr-FR" b="1" i="0" u="none" strike="noStrike" dirty="0">
                <a:solidFill>
                  <a:srgbClr val="0F0F0F"/>
                </a:solidFill>
                <a:effectLst/>
                <a:latin typeface="Roboto" panose="02000000000000000000" pitchFamily="2" charset="0"/>
              </a:rPr>
              <a:t>Les CARTES MENTALES (mind map) : écrire et prendre ses notes autrement</a:t>
            </a:r>
          </a:p>
          <a:p>
            <a:pPr marL="0" indent="0" algn="l">
              <a:buNone/>
            </a:pPr>
            <a:r>
              <a:rPr lang="fr-FR" b="1" dirty="0">
                <a:solidFill>
                  <a:srgbClr val="0F0F0F"/>
                </a:solidFill>
                <a:latin typeface="Roboto" panose="02000000000000000000" pitchFamily="2" charset="0"/>
              </a:rPr>
              <a:t>(</a:t>
            </a:r>
            <a:r>
              <a:rPr lang="fr-FR" b="1" dirty="0">
                <a:solidFill>
                  <a:srgbClr val="0F0F0F"/>
                </a:solidFill>
                <a:latin typeface="Roboto" panose="02000000000000000000" pitchFamily="2" charset="0"/>
                <a:hlinkClick r:id="rId2"/>
              </a:rPr>
              <a:t>https://</a:t>
            </a:r>
            <a:r>
              <a:rPr lang="fr-FR" b="1" dirty="0" err="1">
                <a:solidFill>
                  <a:srgbClr val="0F0F0F"/>
                </a:solidFill>
                <a:latin typeface="Roboto" panose="02000000000000000000" pitchFamily="2" charset="0"/>
                <a:hlinkClick r:id="rId2"/>
              </a:rPr>
              <a:t>www.youtube.com</a:t>
            </a:r>
            <a:r>
              <a:rPr lang="fr-FR" b="1" dirty="0">
                <a:solidFill>
                  <a:srgbClr val="0F0F0F"/>
                </a:solidFill>
                <a:latin typeface="Roboto" panose="02000000000000000000" pitchFamily="2" charset="0"/>
                <a:hlinkClick r:id="rId2"/>
              </a:rPr>
              <a:t>/</a:t>
            </a:r>
            <a:r>
              <a:rPr lang="fr-FR" b="1" dirty="0" err="1">
                <a:solidFill>
                  <a:srgbClr val="0F0F0F"/>
                </a:solidFill>
                <a:latin typeface="Roboto" panose="02000000000000000000" pitchFamily="2" charset="0"/>
                <a:hlinkClick r:id="rId2"/>
              </a:rPr>
              <a:t>watch?v</a:t>
            </a:r>
            <a:r>
              <a:rPr lang="fr-FR" b="1" dirty="0">
                <a:solidFill>
                  <a:srgbClr val="0F0F0F"/>
                </a:solidFill>
                <a:latin typeface="Roboto" panose="02000000000000000000" pitchFamily="2" charset="0"/>
                <a:hlinkClick r:id="rId2"/>
              </a:rPr>
              <a:t>=8ueBiBOTs9E</a:t>
            </a:r>
            <a:r>
              <a:rPr lang="fr-FR" b="1" dirty="0">
                <a:solidFill>
                  <a:srgbClr val="0F0F0F"/>
                </a:solidFill>
                <a:latin typeface="Roboto" panose="02000000000000000000" pitchFamily="2" charset="0"/>
              </a:rPr>
              <a:t>)</a:t>
            </a:r>
            <a:endParaRPr lang="fr-FR" b="1" i="0" u="none" strike="noStrike" dirty="0">
              <a:solidFill>
                <a:srgbClr val="0F0F0F"/>
              </a:solidFill>
              <a:effectLst/>
              <a:latin typeface="Roboto" panose="02000000000000000000" pitchFamily="2" charset="0"/>
            </a:endParaRPr>
          </a:p>
          <a:p>
            <a:br>
              <a:rPr lang="fr-FR" dirty="0"/>
            </a:br>
            <a:r>
              <a:rPr lang="fr-FR" b="1" i="0" u="none" strike="noStrike" dirty="0">
                <a:solidFill>
                  <a:srgbClr val="0F0F0F"/>
                </a:solidFill>
                <a:effectLst/>
                <a:latin typeface="Roboto" panose="02000000000000000000" pitchFamily="2" charset="0"/>
              </a:rPr>
              <a:t>MIEUX APPRENDRE &amp; ÉTUDIER : les (vraies) techniques scientifiques</a:t>
            </a:r>
          </a:p>
          <a:p>
            <a:r>
              <a:rPr lang="fr-FR" dirty="0"/>
              <a:t>(</a:t>
            </a:r>
            <a:r>
              <a:rPr lang="fr-FR" dirty="0">
                <a:hlinkClick r:id="rId3"/>
              </a:rPr>
              <a:t>https://</a:t>
            </a:r>
            <a:r>
              <a:rPr lang="fr-FR" dirty="0" err="1">
                <a:hlinkClick r:id="rId3"/>
              </a:rPr>
              <a:t>www.youtube.com</a:t>
            </a:r>
            <a:r>
              <a:rPr lang="fr-FR" dirty="0">
                <a:hlinkClick r:id="rId3"/>
              </a:rPr>
              <a:t>/</a:t>
            </a:r>
            <a:r>
              <a:rPr lang="fr-FR" dirty="0" err="1">
                <a:hlinkClick r:id="rId3"/>
              </a:rPr>
              <a:t>watch?v</a:t>
            </a:r>
            <a:r>
              <a:rPr lang="fr-FR" dirty="0">
                <a:hlinkClick r:id="rId3"/>
              </a:rPr>
              <a:t>=RVB3PBPxMWg</a:t>
            </a:r>
            <a:r>
              <a:rPr lang="fr-FR" dirty="0"/>
              <a:t>)</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15</a:t>
            </a:fld>
            <a:endParaRPr lang="fr-FR"/>
          </a:p>
        </p:txBody>
      </p:sp>
      <p:sp>
        <p:nvSpPr>
          <p:cNvPr id="5" name="Flèche vers la droite 4">
            <a:extLst>
              <a:ext uri="{FF2B5EF4-FFF2-40B4-BE49-F238E27FC236}">
                <a16:creationId xmlns:a16="http://schemas.microsoft.com/office/drawing/2014/main" id="{0F9483F2-3DE2-FC44-A665-824A06D9B59E}"/>
              </a:ext>
            </a:extLst>
          </p:cNvPr>
          <p:cNvSpPr/>
          <p:nvPr/>
        </p:nvSpPr>
        <p:spPr>
          <a:xfrm>
            <a:off x="-226368" y="4509120"/>
            <a:ext cx="6835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7390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Mindmapping</a:t>
            </a:r>
            <a:r>
              <a:rPr lang="fr-FR" dirty="0"/>
              <a:t> : liens </a:t>
            </a:r>
            <a:r>
              <a:rPr lang="fr-FR" dirty="0" err="1"/>
              <a:t>tutos</a:t>
            </a:r>
            <a:endParaRPr lang="fr-FR" dirty="0"/>
          </a:p>
        </p:txBody>
      </p:sp>
      <p:sp>
        <p:nvSpPr>
          <p:cNvPr id="3" name="Espace réservé du contenu 2"/>
          <p:cNvSpPr>
            <a:spLocks noGrp="1"/>
          </p:cNvSpPr>
          <p:nvPr>
            <p:ph idx="1"/>
          </p:nvPr>
        </p:nvSpPr>
        <p:spPr/>
        <p:txBody>
          <a:bodyPr>
            <a:normAutofit/>
          </a:bodyPr>
          <a:lstStyle/>
          <a:p>
            <a:r>
              <a:rPr lang="fr-FR" dirty="0">
                <a:hlinkClick r:id="rId2"/>
              </a:rPr>
              <a:t>http://www.creativite.net/mind-mapping-mind-map-tony-buzan-12/</a:t>
            </a:r>
            <a:endParaRPr lang="fr-FR" dirty="0"/>
          </a:p>
          <a:p>
            <a:r>
              <a:rPr lang="fr-FR" dirty="0">
                <a:hlinkClick r:id="rId3"/>
              </a:rPr>
              <a:t>http://www.lifeisaseriousgame.com/5-bonnes-raisons-dutiliser-le-mind-mapping/</a:t>
            </a:r>
            <a:endParaRPr lang="fr-FR" dirty="0"/>
          </a:p>
          <a:p>
            <a:r>
              <a:rPr lang="fr-FR" dirty="0"/>
              <a:t>http://</a:t>
            </a:r>
            <a:r>
              <a:rPr lang="fr-FR" dirty="0" err="1"/>
              <a:t>www.mindmapping.com</a:t>
            </a:r>
            <a:r>
              <a:rPr lang="fr-FR" dirty="0"/>
              <a:t>/</a:t>
            </a:r>
            <a:r>
              <a:rPr lang="fr-FR" dirty="0" err="1"/>
              <a:t>fr</a:t>
            </a:r>
            <a:r>
              <a:rPr lang="fr-FR" dirty="0"/>
              <a:t>/</a:t>
            </a:r>
            <a:r>
              <a:rPr lang="fr-FR" dirty="0" err="1"/>
              <a:t>theorie</a:t>
            </a:r>
            <a:r>
              <a:rPr lang="fr-FR" dirty="0"/>
              <a:t>-du-</a:t>
            </a:r>
            <a:r>
              <a:rPr lang="fr-FR" dirty="0" err="1"/>
              <a:t>mind</a:t>
            </a:r>
            <a:r>
              <a:rPr lang="fr-FR" dirty="0"/>
              <a:t>-</a:t>
            </a:r>
            <a:r>
              <a:rPr lang="fr-FR" dirty="0" err="1"/>
              <a:t>mapping.php</a:t>
            </a:r>
            <a:endParaRPr lang="fr-FR" dirty="0"/>
          </a:p>
          <a:p>
            <a:r>
              <a:rPr lang="fr-FR" u="sng" dirty="0">
                <a:hlinkClick r:id="rId4"/>
              </a:rPr>
              <a:t>https://</a:t>
            </a:r>
            <a:r>
              <a:rPr lang="fr-FR" u="sng" dirty="0" err="1">
                <a:hlinkClick r:id="rId4"/>
              </a:rPr>
              <a:t>www.youtube.com</a:t>
            </a:r>
            <a:r>
              <a:rPr lang="fr-FR" u="sng" dirty="0">
                <a:hlinkClick r:id="rId4"/>
              </a:rPr>
              <a:t>/</a:t>
            </a:r>
            <a:r>
              <a:rPr lang="fr-FR" u="sng" dirty="0" err="1">
                <a:hlinkClick r:id="rId4"/>
              </a:rPr>
              <a:t>watch?v</a:t>
            </a:r>
            <a:r>
              <a:rPr lang="fr-FR" u="sng" dirty="0">
                <a:hlinkClick r:id="rId4"/>
              </a:rPr>
              <a:t>=5nTuScU70As</a:t>
            </a:r>
            <a:endParaRPr lang="fr-FR" u="sng" dirty="0"/>
          </a:p>
          <a:p>
            <a:pPr lvl="1"/>
            <a:r>
              <a:rPr lang="fr-FR" dirty="0"/>
              <a:t>(un </a:t>
            </a:r>
            <a:r>
              <a:rPr lang="fr-FR" dirty="0" err="1"/>
              <a:t>TEDx</a:t>
            </a:r>
            <a:r>
              <a:rPr lang="fr-FR" dirty="0"/>
              <a:t> avec </a:t>
            </a:r>
            <a:r>
              <a:rPr lang="fr-FR" dirty="0" err="1"/>
              <a:t>Hazel</a:t>
            </a:r>
            <a:r>
              <a:rPr lang="fr-FR" dirty="0"/>
              <a:t> Wagner)</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16</a:t>
            </a:fld>
            <a:endParaRPr lang="fr-FR"/>
          </a:p>
        </p:txBody>
      </p:sp>
      <p:sp>
        <p:nvSpPr>
          <p:cNvPr id="5" name="Flèche vers la droite 4">
            <a:extLst>
              <a:ext uri="{FF2B5EF4-FFF2-40B4-BE49-F238E27FC236}">
                <a16:creationId xmlns:a16="http://schemas.microsoft.com/office/drawing/2014/main" id="{0F9483F2-3DE2-FC44-A665-824A06D9B59E}"/>
              </a:ext>
            </a:extLst>
          </p:cNvPr>
          <p:cNvSpPr/>
          <p:nvPr/>
        </p:nvSpPr>
        <p:spPr>
          <a:xfrm>
            <a:off x="-226368" y="4509120"/>
            <a:ext cx="6835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865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Règles</a:t>
            </a:r>
          </a:p>
        </p:txBody>
      </p:sp>
      <p:sp>
        <p:nvSpPr>
          <p:cNvPr id="3" name="Espace réservé du contenu 2"/>
          <p:cNvSpPr>
            <a:spLocks noGrp="1"/>
          </p:cNvSpPr>
          <p:nvPr>
            <p:ph idx="1"/>
          </p:nvPr>
        </p:nvSpPr>
        <p:spPr/>
        <p:txBody>
          <a:bodyPr>
            <a:normAutofit fontScale="92500" lnSpcReduction="10000"/>
          </a:bodyPr>
          <a:lstStyle/>
          <a:p>
            <a:r>
              <a:rPr lang="fr-FR" dirty="0"/>
              <a:t>Tony </a:t>
            </a:r>
            <a:r>
              <a:rPr lang="fr-FR" dirty="0" err="1"/>
              <a:t>Buzan</a:t>
            </a:r>
            <a:endParaRPr lang="fr-FR" dirty="0"/>
          </a:p>
          <a:p>
            <a:pPr lvl="1"/>
            <a:r>
              <a:rPr lang="fr-FR" dirty="0"/>
              <a:t>Structure centrée irradiante</a:t>
            </a:r>
          </a:p>
          <a:p>
            <a:pPr lvl="1"/>
            <a:r>
              <a:rPr lang="fr-FR" dirty="0"/>
              <a:t>Utilisation de couleurs</a:t>
            </a:r>
          </a:p>
          <a:p>
            <a:pPr lvl="1"/>
            <a:r>
              <a:rPr lang="fr-FR" dirty="0"/>
              <a:t>Pas de trait sur la feuille blanche</a:t>
            </a:r>
          </a:p>
          <a:p>
            <a:pPr lvl="1"/>
            <a:r>
              <a:rPr lang="fr-FR" dirty="0"/>
              <a:t>Utilisation du mode paysage (&lt;-&gt; notre champ naturel de vision)</a:t>
            </a:r>
          </a:p>
          <a:p>
            <a:pPr lvl="1"/>
            <a:r>
              <a:rPr lang="fr-FR" dirty="0"/>
              <a:t>Arbre équilibré</a:t>
            </a:r>
          </a:p>
          <a:p>
            <a:pPr lvl="1"/>
            <a:r>
              <a:rPr lang="fr-FR" dirty="0"/>
              <a:t>Branches courbes</a:t>
            </a:r>
          </a:p>
          <a:p>
            <a:pPr lvl="1"/>
            <a:r>
              <a:rPr lang="fr-FR" dirty="0"/>
              <a:t>Texte écrit lisible rapidement (orientation du texte)</a:t>
            </a:r>
          </a:p>
          <a:p>
            <a:pPr lvl="1"/>
            <a:r>
              <a:rPr lang="fr-FR" dirty="0"/>
              <a:t>Chaque branche a sa couleur </a:t>
            </a:r>
          </a:p>
          <a:p>
            <a:pPr lvl="1"/>
            <a:r>
              <a:rPr lang="fr-FR" dirty="0"/>
              <a:t>1 mot clé par branche (difficile)</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17</a:t>
            </a:fld>
            <a:endParaRPr lang="fr-FR"/>
          </a:p>
        </p:txBody>
      </p:sp>
    </p:spTree>
    <p:extLst>
      <p:ext uri="{BB962C8B-B14F-4D97-AF65-F5344CB8AC3E}">
        <p14:creationId xmlns:p14="http://schemas.microsoft.com/office/powerpoint/2010/main" val="343611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Règles</a:t>
            </a:r>
          </a:p>
        </p:txBody>
      </p:sp>
      <p:sp>
        <p:nvSpPr>
          <p:cNvPr id="3" name="Espace réservé du contenu 2"/>
          <p:cNvSpPr>
            <a:spLocks noGrp="1"/>
          </p:cNvSpPr>
          <p:nvPr>
            <p:ph idx="1"/>
          </p:nvPr>
        </p:nvSpPr>
        <p:spPr/>
        <p:txBody>
          <a:bodyPr>
            <a:normAutofit/>
          </a:bodyPr>
          <a:lstStyle/>
          <a:p>
            <a:r>
              <a:rPr lang="fr-FR" dirty="0"/>
              <a:t>Miller</a:t>
            </a:r>
          </a:p>
          <a:p>
            <a:pPr lvl="1"/>
            <a:r>
              <a:rPr lang="fr-FR" dirty="0"/>
              <a:t>Mémoire de travail limité à 7 +- 2 éléments</a:t>
            </a:r>
          </a:p>
          <a:p>
            <a:pPr lvl="1"/>
            <a:r>
              <a:rPr lang="fr-FR" dirty="0" err="1"/>
              <a:t>Chunking</a:t>
            </a:r>
            <a:r>
              <a:rPr lang="fr-FR" dirty="0"/>
              <a:t> (</a:t>
            </a:r>
            <a:r>
              <a:rPr lang="fr-FR" dirty="0" err="1"/>
              <a:t>num</a:t>
            </a:r>
            <a:r>
              <a:rPr lang="fr-FR" dirty="0"/>
              <a:t> téléphone) =&gt;découpage en unités faciles à retenir </a:t>
            </a:r>
          </a:p>
          <a:p>
            <a:pPr lvl="2"/>
            <a:r>
              <a:rPr lang="fr-FR" dirty="0"/>
              <a:t>Si une idée est trop complexe, on crée des </a:t>
            </a:r>
            <a:r>
              <a:rPr lang="fr-FR" dirty="0" err="1"/>
              <a:t>sous-idées</a:t>
            </a:r>
            <a:endParaRPr lang="fr-FR" dirty="0"/>
          </a:p>
          <a:p>
            <a:r>
              <a:rPr lang="fr-FR" dirty="0" err="1"/>
              <a:t>Signos</a:t>
            </a:r>
            <a:endParaRPr lang="fr-FR" dirty="0"/>
          </a:p>
          <a:p>
            <a:pPr lvl="1"/>
            <a:r>
              <a:rPr lang="fr-FR" dirty="0"/>
              <a:t>Ne pas dépasser le niveau 3</a:t>
            </a:r>
          </a:p>
          <a:p>
            <a:pPr lvl="1"/>
            <a:r>
              <a:rPr lang="fr-FR" dirty="0" err="1"/>
              <a:t>Homogéinité</a:t>
            </a:r>
            <a:r>
              <a:rPr lang="fr-FR" dirty="0"/>
              <a:t> des visuels</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18</a:t>
            </a:fld>
            <a:endParaRPr lang="fr-FR"/>
          </a:p>
        </p:txBody>
      </p:sp>
    </p:spTree>
    <p:extLst>
      <p:ext uri="{BB962C8B-B14F-4D97-AF65-F5344CB8AC3E}">
        <p14:creationId xmlns:p14="http://schemas.microsoft.com/office/powerpoint/2010/main" val="335744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064896" cy="792088"/>
          </a:xfrm>
        </p:spPr>
        <p:txBody>
          <a:bodyPr>
            <a:normAutofit fontScale="90000"/>
          </a:bodyPr>
          <a:lstStyle/>
          <a:p>
            <a:r>
              <a:rPr lang="fr-FR" dirty="0"/>
              <a:t>Exemple de </a:t>
            </a:r>
            <a:r>
              <a:rPr lang="fr-FR" dirty="0" err="1"/>
              <a:t>mindmap</a:t>
            </a:r>
            <a:r>
              <a:rPr lang="fr-FR" dirty="0"/>
              <a:t> : </a:t>
            </a:r>
          </a:p>
        </p:txBody>
      </p:sp>
      <p:pic>
        <p:nvPicPr>
          <p:cNvPr id="6" name="Espace réservé du contenu 5" descr="mmap.page1.pdf"/>
          <p:cNvPicPr>
            <a:picLocks noGrp="1" noChangeAspect="1"/>
          </p:cNvPicPr>
          <p:nvPr>
            <p:ph idx="1"/>
          </p:nvPr>
        </p:nvPicPr>
        <p:blipFill>
          <a:blip r:embed="rId2"/>
          <a:srcRect l="-16249" r="-16249"/>
          <a:stretch>
            <a:fillRect/>
          </a:stretch>
        </p:blipFill>
        <p:spPr>
          <a:xfrm>
            <a:off x="107504" y="908720"/>
            <a:ext cx="9721080" cy="5184576"/>
          </a:xfrm>
        </p:spPr>
      </p:pic>
      <p:sp>
        <p:nvSpPr>
          <p:cNvPr id="4" name="Espace réservé du numéro de diapositive 3"/>
          <p:cNvSpPr>
            <a:spLocks noGrp="1"/>
          </p:cNvSpPr>
          <p:nvPr>
            <p:ph type="sldNum" sz="quarter" idx="12"/>
          </p:nvPr>
        </p:nvSpPr>
        <p:spPr/>
        <p:txBody>
          <a:bodyPr/>
          <a:lstStyle/>
          <a:p>
            <a:fld id="{6B0D75E0-000E-4205-BFEA-3AF7661435EE}"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Mindmaps</a:t>
            </a:r>
            <a:r>
              <a:rPr lang="fr-FR" dirty="0"/>
              <a:t> ??</a:t>
            </a:r>
          </a:p>
        </p:txBody>
      </p:sp>
      <p:sp>
        <p:nvSpPr>
          <p:cNvPr id="3" name="Espace réservé du contenu 2"/>
          <p:cNvSpPr>
            <a:spLocks noGrp="1"/>
          </p:cNvSpPr>
          <p:nvPr>
            <p:ph idx="1"/>
          </p:nvPr>
        </p:nvSpPr>
        <p:spPr/>
        <p:txBody>
          <a:bodyPr>
            <a:normAutofit/>
          </a:bodyPr>
          <a:lstStyle/>
          <a:p>
            <a:r>
              <a:rPr lang="fr-FR" dirty="0"/>
              <a:t>Qu’est-ce qu’un </a:t>
            </a:r>
            <a:r>
              <a:rPr lang="fr-FR" dirty="0" err="1"/>
              <a:t>mindmap</a:t>
            </a:r>
            <a:r>
              <a:rPr lang="fr-FR" dirty="0"/>
              <a:t>  (ou carte heuristique)?</a:t>
            </a:r>
          </a:p>
          <a:p>
            <a:pPr lvl="1"/>
            <a:r>
              <a:rPr lang="fr-FR" dirty="0"/>
              <a:t>Diagramme qui présente des liens hiérarchiques entre  différentes idées</a:t>
            </a:r>
          </a:p>
          <a:p>
            <a:pPr lvl="1"/>
            <a:r>
              <a:rPr lang="fr-FR" dirty="0"/>
              <a:t>Une représentation arborescente de données</a:t>
            </a:r>
          </a:p>
          <a:p>
            <a:endParaRPr lang="fr-FR" dirty="0"/>
          </a:p>
          <a:p>
            <a:r>
              <a:rPr lang="fr-FR" dirty="0"/>
              <a:t>Concept formalisé par Tony </a:t>
            </a:r>
            <a:r>
              <a:rPr lang="fr-FR" dirty="0" err="1"/>
              <a:t>Buzan</a:t>
            </a:r>
            <a:r>
              <a:rPr lang="fr-FR" dirty="0"/>
              <a:t> (en 1971)</a:t>
            </a:r>
          </a:p>
          <a:p>
            <a:r>
              <a:rPr lang="fr-FR" dirty="0"/>
              <a:t>Anecdote : 343 000 $ / semaine</a:t>
            </a:r>
          </a:p>
          <a:p>
            <a:pPr lvl="1"/>
            <a:r>
              <a:rPr lang="fr-FR" sz="1200" dirty="0"/>
              <a:t>http://</a:t>
            </a:r>
            <a:r>
              <a:rPr lang="fr-FR" sz="1200" dirty="0" err="1"/>
              <a:t>lewebpedagogique.com</a:t>
            </a:r>
            <a:r>
              <a:rPr lang="fr-FR" sz="1200" dirty="0"/>
              <a:t>/</a:t>
            </a:r>
            <a:r>
              <a:rPr lang="fr-FR" sz="1200" dirty="0" err="1"/>
              <a:t>litterae</a:t>
            </a:r>
            <a:r>
              <a:rPr lang="fr-FR" sz="1200" dirty="0"/>
              <a:t>/le-roi-de-la-pop-mickael-jackson-sest-offert-les-services-du-pape-du-mind-mapping-tony-buzan/</a:t>
            </a:r>
          </a:p>
          <a:p>
            <a:pPr>
              <a:buNone/>
            </a:pPr>
            <a:endParaRPr lang="fr-FR" dirty="0"/>
          </a:p>
          <a:p>
            <a:pPr lvl="1"/>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136904" cy="564672"/>
          </a:xfrm>
        </p:spPr>
        <p:txBody>
          <a:bodyPr>
            <a:normAutofit fontScale="90000"/>
          </a:bodyPr>
          <a:lstStyle/>
          <a:p>
            <a:r>
              <a:rPr lang="fr-FR" sz="3600" dirty="0" err="1"/>
              <a:t>Mindmap</a:t>
            </a:r>
            <a:r>
              <a:rPr lang="fr-FR" sz="3600" dirty="0"/>
              <a:t> sur </a:t>
            </a:r>
            <a:r>
              <a:rPr lang="fr-FR" sz="3600" dirty="0" err="1"/>
              <a:t>word</a:t>
            </a:r>
            <a:endParaRPr lang="fr-FR" sz="3600" dirty="0"/>
          </a:p>
        </p:txBody>
      </p:sp>
      <p:pic>
        <p:nvPicPr>
          <p:cNvPr id="4" name="Espace réservé du contenu 3" descr="Doc Word.mmap.pdf"/>
          <p:cNvPicPr>
            <a:picLocks noGrp="1" noChangeAspect="1"/>
          </p:cNvPicPr>
          <p:nvPr>
            <p:ph idx="1"/>
          </p:nvPr>
        </p:nvPicPr>
        <p:blipFill>
          <a:blip r:embed="rId2"/>
          <a:srcRect l="-16244" r="-16244"/>
          <a:stretch>
            <a:fillRect/>
          </a:stretch>
        </p:blipFill>
        <p:spPr>
          <a:xfrm>
            <a:off x="-1044624" y="332656"/>
            <a:ext cx="10929900" cy="6261328"/>
          </a:xfrm>
        </p:spPr>
      </p:pic>
      <p:sp>
        <p:nvSpPr>
          <p:cNvPr id="5" name="Espace réservé du numéro de diapositive 4"/>
          <p:cNvSpPr>
            <a:spLocks noGrp="1"/>
          </p:cNvSpPr>
          <p:nvPr>
            <p:ph type="sldNum" sz="quarter" idx="12"/>
          </p:nvPr>
        </p:nvSpPr>
        <p:spPr/>
        <p:txBody>
          <a:bodyPr/>
          <a:lstStyle/>
          <a:p>
            <a:fld id="{6B0D75E0-000E-4205-BFEA-3AF7661435EE}"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Mindmapping</a:t>
            </a:r>
            <a:r>
              <a:rPr lang="fr-FR" dirty="0"/>
              <a:t> - exemples</a:t>
            </a:r>
          </a:p>
        </p:txBody>
      </p:sp>
      <p:sp>
        <p:nvSpPr>
          <p:cNvPr id="3" name="Espace réservé du contenu 2"/>
          <p:cNvSpPr>
            <a:spLocks noGrp="1"/>
          </p:cNvSpPr>
          <p:nvPr>
            <p:ph idx="1"/>
          </p:nvPr>
        </p:nvSpPr>
        <p:spPr/>
        <p:txBody>
          <a:bodyPr>
            <a:normAutofit/>
          </a:bodyPr>
          <a:lstStyle/>
          <a:p>
            <a:r>
              <a:rPr lang="fr-FR" dirty="0">
                <a:hlinkClick r:id="rId2"/>
              </a:rPr>
              <a:t>http://www.medicallmaps.com/page8/page8.html</a:t>
            </a:r>
            <a:endParaRPr lang="fr-FR" dirty="0"/>
          </a:p>
          <a:p>
            <a:pPr lvl="1"/>
            <a:r>
              <a:rPr lang="fr-FR" dirty="0"/>
              <a:t>Bronchites aigues</a:t>
            </a:r>
          </a:p>
          <a:p>
            <a:pPr lvl="1"/>
            <a:r>
              <a:rPr lang="fr-FR" dirty="0"/>
              <a:t>Histoire d'un </a:t>
            </a:r>
            <a:r>
              <a:rPr lang="fr-FR" dirty="0" err="1"/>
              <a:t>switch</a:t>
            </a:r>
            <a:endParaRPr lang="fr-FR" dirty="0"/>
          </a:p>
          <a:p>
            <a:r>
              <a:rPr lang="fr-FR" dirty="0"/>
              <a:t>Paramétrage d'un serveur</a:t>
            </a:r>
          </a:p>
          <a:p>
            <a:endParaRPr lang="fr-FR" dirty="0"/>
          </a:p>
          <a:p>
            <a:endParaRPr lang="fr-FR" dirty="0"/>
          </a:p>
          <a:p>
            <a:r>
              <a:rPr lang="fr-FR" dirty="0"/>
              <a:t>http://</a:t>
            </a:r>
            <a:r>
              <a:rPr lang="fr-FR" dirty="0" err="1"/>
              <a:t>www.wikimindmap.org</a:t>
            </a:r>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21</a:t>
            </a:fld>
            <a:endParaRPr lang="fr-FR"/>
          </a:p>
        </p:txBody>
      </p:sp>
    </p:spTree>
    <p:extLst>
      <p:ext uri="{BB962C8B-B14F-4D97-AF65-F5344CB8AC3E}">
        <p14:creationId xmlns:p14="http://schemas.microsoft.com/office/powerpoint/2010/main" val="2056234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003232" cy="924712"/>
          </a:xfrm>
        </p:spPr>
        <p:txBody>
          <a:bodyPr>
            <a:normAutofit/>
          </a:bodyPr>
          <a:lstStyle/>
          <a:p>
            <a:r>
              <a:rPr lang="fr-FR" dirty="0" err="1"/>
              <a:t>Mindmap</a:t>
            </a:r>
            <a:r>
              <a:rPr lang="fr-FR" dirty="0"/>
              <a:t> </a:t>
            </a:r>
            <a:r>
              <a:rPr lang="fr-FR" sz="1800" dirty="0"/>
              <a:t>(pour mémoriser une langue)</a:t>
            </a:r>
          </a:p>
        </p:txBody>
      </p:sp>
      <p:sp>
        <p:nvSpPr>
          <p:cNvPr id="3" name="Espace réservé du contenu 2"/>
          <p:cNvSpPr>
            <a:spLocks noGrp="1"/>
          </p:cNvSpPr>
          <p:nvPr>
            <p:ph idx="1"/>
          </p:nvPr>
        </p:nvSpPr>
        <p:spPr>
          <a:xfrm>
            <a:off x="107504" y="1340768"/>
            <a:ext cx="2026568" cy="3149704"/>
          </a:xfrm>
        </p:spPr>
        <p:txBody>
          <a:bodyPr>
            <a:normAutofit/>
          </a:bodyPr>
          <a:lstStyle/>
          <a:p>
            <a:r>
              <a:rPr lang="fr-FR" sz="1400" dirty="0"/>
              <a:t>Dans "Anglais facile avec le </a:t>
            </a:r>
            <a:r>
              <a:rPr lang="fr-FR" sz="1400" dirty="0" err="1"/>
              <a:t>mind</a:t>
            </a:r>
            <a:r>
              <a:rPr lang="fr-FR" sz="1400" dirty="0"/>
              <a:t> </a:t>
            </a:r>
            <a:r>
              <a:rPr lang="fr-FR" sz="1400" dirty="0" err="1"/>
              <a:t>mapping</a:t>
            </a:r>
            <a:r>
              <a:rPr lang="fr-FR" sz="1400" dirty="0"/>
              <a:t>", Rémi Roulier propose ce type de </a:t>
            </a:r>
            <a:r>
              <a:rPr lang="fr-FR" sz="1400" dirty="0" err="1"/>
              <a:t>mindmap</a:t>
            </a:r>
            <a:r>
              <a:rPr lang="fr-FR" sz="1400" dirty="0"/>
              <a:t> pour mémoriser une langue. (jeux de couleurs, mot et traduction)</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22</a:t>
            </a:fld>
            <a:endParaRPr lang="fr-FR"/>
          </a:p>
        </p:txBody>
      </p:sp>
      <p:pic>
        <p:nvPicPr>
          <p:cNvPr id="5" name="Image 4" descr="Capture d'écran 2017-02-14 00.1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124744"/>
            <a:ext cx="5577094" cy="5394666"/>
          </a:xfrm>
          <a:prstGeom prst="rect">
            <a:avLst/>
          </a:prstGeom>
        </p:spPr>
      </p:pic>
    </p:spTree>
    <p:extLst>
      <p:ext uri="{BB962C8B-B14F-4D97-AF65-F5344CB8AC3E}">
        <p14:creationId xmlns:p14="http://schemas.microsoft.com/office/powerpoint/2010/main" val="2843506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Mindmapping</a:t>
            </a:r>
            <a:r>
              <a:rPr lang="fr-FR" dirty="0"/>
              <a:t> : liens divers</a:t>
            </a:r>
          </a:p>
        </p:txBody>
      </p:sp>
      <p:sp>
        <p:nvSpPr>
          <p:cNvPr id="3" name="Espace réservé du contenu 2"/>
          <p:cNvSpPr>
            <a:spLocks noGrp="1"/>
          </p:cNvSpPr>
          <p:nvPr>
            <p:ph idx="1"/>
          </p:nvPr>
        </p:nvSpPr>
        <p:spPr/>
        <p:txBody>
          <a:bodyPr>
            <a:normAutofit lnSpcReduction="10000"/>
          </a:bodyPr>
          <a:lstStyle/>
          <a:p>
            <a:r>
              <a:rPr lang="fr-FR" dirty="0"/>
              <a:t>http://www.extpdf.com/carte-mentale-pdf.html#pdf</a:t>
            </a:r>
          </a:p>
          <a:p>
            <a:endParaRPr lang="fr-FR" dirty="0"/>
          </a:p>
          <a:p>
            <a:r>
              <a:rPr lang="fr-FR" dirty="0"/>
              <a:t>http://svt.furelaud.free.fr/divers/la_carte_mentale_pepejul.pdf</a:t>
            </a:r>
          </a:p>
          <a:p>
            <a:endParaRPr lang="fr-FR" dirty="0"/>
          </a:p>
          <a:p>
            <a:pPr lvl="1"/>
            <a:r>
              <a:rPr lang="fr-FR" dirty="0"/>
              <a:t>(Utilisation d'un </a:t>
            </a:r>
            <a:r>
              <a:rPr lang="fr-FR" dirty="0" err="1"/>
              <a:t>mindmap</a:t>
            </a:r>
            <a:r>
              <a:rPr lang="fr-FR" dirty="0"/>
              <a:t> en classe)</a:t>
            </a:r>
          </a:p>
          <a:p>
            <a:r>
              <a:rPr lang="fr-FR" dirty="0"/>
              <a:t>http://secondelmb.free.fr/edc1/aides/excm.pdf</a:t>
            </a:r>
          </a:p>
          <a:p>
            <a:pPr lvl="1"/>
            <a:r>
              <a:rPr lang="fr-FR" dirty="0"/>
              <a:t>(exemples de cartes mentales)</a:t>
            </a:r>
          </a:p>
          <a:p>
            <a:r>
              <a:rPr lang="fr-FR" dirty="0"/>
              <a:t>http://www.scelva.univ-rennes1.fr/digitalAssets/78/78998_carte_mentale.pdf</a:t>
            </a:r>
          </a:p>
          <a:p>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23</a:t>
            </a:fld>
            <a:endParaRPr lang="fr-FR"/>
          </a:p>
        </p:txBody>
      </p:sp>
    </p:spTree>
    <p:extLst>
      <p:ext uri="{BB962C8B-B14F-4D97-AF65-F5344CB8AC3E}">
        <p14:creationId xmlns:p14="http://schemas.microsoft.com/office/powerpoint/2010/main" val="843000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Mindmapping</a:t>
            </a:r>
            <a:r>
              <a:rPr lang="fr-FR" dirty="0"/>
              <a:t> et la thèse</a:t>
            </a:r>
          </a:p>
        </p:txBody>
      </p:sp>
      <p:sp>
        <p:nvSpPr>
          <p:cNvPr id="3" name="Espace réservé du contenu 2"/>
          <p:cNvSpPr>
            <a:spLocks noGrp="1"/>
          </p:cNvSpPr>
          <p:nvPr>
            <p:ph idx="1"/>
          </p:nvPr>
        </p:nvSpPr>
        <p:spPr/>
        <p:txBody>
          <a:bodyPr/>
          <a:lstStyle/>
          <a:p>
            <a:pPr lvl="0"/>
            <a:r>
              <a:rPr lang="fr-FR" dirty="0"/>
              <a:t>Création de fiches de lectures structurées</a:t>
            </a:r>
          </a:p>
          <a:p>
            <a:pPr lvl="0"/>
            <a:r>
              <a:rPr lang="fr-FR" dirty="0"/>
              <a:t>Plan détaillé</a:t>
            </a:r>
          </a:p>
          <a:p>
            <a:pPr lvl="0"/>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a:t>Mindmap</a:t>
            </a:r>
            <a:r>
              <a:rPr lang="fr-FR" dirty="0"/>
              <a:t> collaboratif( à l'école doctorale LSHS)</a:t>
            </a:r>
          </a:p>
        </p:txBody>
      </p:sp>
      <p:sp>
        <p:nvSpPr>
          <p:cNvPr id="3" name="Espace réservé du contenu 2"/>
          <p:cNvSpPr>
            <a:spLocks noGrp="1"/>
          </p:cNvSpPr>
          <p:nvPr>
            <p:ph idx="1"/>
          </p:nvPr>
        </p:nvSpPr>
        <p:spPr/>
        <p:txBody>
          <a:bodyPr>
            <a:normAutofit fontScale="47500" lnSpcReduction="20000"/>
          </a:bodyPr>
          <a:lstStyle/>
          <a:p>
            <a:endParaRPr lang="fr-FR" b="1" dirty="0"/>
          </a:p>
          <a:p>
            <a:r>
              <a:rPr lang="fr-FR" b="1" dirty="0"/>
              <a:t>UE 3 : Le discours scientifique</a:t>
            </a:r>
          </a:p>
          <a:p>
            <a:endParaRPr lang="fr-FR" b="1" dirty="0"/>
          </a:p>
          <a:p>
            <a:r>
              <a:rPr lang="fr-FR" b="1" dirty="0"/>
              <a:t>C3D5. Le </a:t>
            </a:r>
            <a:r>
              <a:rPr lang="fr-FR" b="1" dirty="0" err="1"/>
              <a:t>Publicotron</a:t>
            </a:r>
            <a:r>
              <a:rPr lang="fr-FR" b="1" dirty="0"/>
              <a:t> : atelier collaboratif d’aide à la publication</a:t>
            </a:r>
          </a:p>
          <a:p>
            <a:r>
              <a:rPr lang="fr-FR" b="1" dirty="0"/>
              <a:t>Le </a:t>
            </a:r>
            <a:r>
              <a:rPr lang="fr-FR" b="1" dirty="0" err="1"/>
              <a:t>Publicotron</a:t>
            </a:r>
            <a:r>
              <a:rPr lang="fr-FR" b="1" dirty="0"/>
              <a:t> : qu’est-ce que c’est ? Un contexte difficile qu’il faut contourner</a:t>
            </a:r>
          </a:p>
          <a:p>
            <a:r>
              <a:rPr lang="fr-FR" b="1" dirty="0"/>
              <a:t>De toutes parts nous arrivent des injonctions à publier plus et à publier mieux. Mais cette demande au demeurant légitime peut générer des effets pervers car d’une part elle est susceptible de démotiver des collègues qui ont pourtant des résultats intéressants à livrer à la communauté scientifique et d’autre part, elle pourrait inciter certains à privilégier la quantité de production sur des sujets bien balisés au détriment de propositions innovantes mais plus risquées. Pourtant, le fait de publier est important dans la vie d’un chercheur car c’est à la fois le moyen de faire valider ses travaux à partir d’une expertise de ses pairs et une voie de diffusion de ses résultats dans la communauté scientifique.</a:t>
            </a:r>
          </a:p>
          <a:p>
            <a:r>
              <a:rPr lang="fr-FR" b="1" dirty="0"/>
              <a:t>Un antidote au stress de la page blanche : le « </a:t>
            </a:r>
            <a:r>
              <a:rPr lang="fr-FR" b="1" dirty="0" err="1"/>
              <a:t>publicotron</a:t>
            </a:r>
            <a:r>
              <a:rPr lang="fr-FR" b="1" dirty="0"/>
              <a:t> »Pour rendre à cette activité le côté motivant et valorisant qu’elle pourrait perdre si on s’en tenait à une simple gestion comptable de cette « production scientifique », nous proposons une démarche de mutualisation des savoir-faire des doctorants/enseignants de l’école doctorale, basée sur le volontariat et le travail collaboratif et destinée à accompagner toute personne ou tout groupe qui envisage de rédiger un article, un rapport, un essai… de type scientifique soumis à évaluation. </a:t>
            </a:r>
          </a:p>
          <a:p>
            <a:r>
              <a:rPr lang="fr-FR" b="1" dirty="0"/>
              <a:t>En nous inspirant des méthodes développées dans les ateliers d’écriture par Bernadette Leclerc de l’INRA-SAD, nous vous proposons une série de séances collectives : « les « </a:t>
            </a:r>
            <a:r>
              <a:rPr lang="fr-FR" b="1" dirty="0" err="1"/>
              <a:t>publicotrons</a:t>
            </a:r>
            <a:r>
              <a:rPr lang="fr-FR" b="1" dirty="0"/>
              <a:t> ». </a:t>
            </a:r>
          </a:p>
          <a:p>
            <a:r>
              <a:rPr lang="fr-FR" b="1" dirty="0"/>
              <a:t>Le principe est de travailler en atelier avec un animateur et un secrétaire (le tandem est issu des personnes volontaires ayant participé à la formation de l’INRA). </a:t>
            </a:r>
          </a:p>
          <a:p>
            <a:r>
              <a:rPr lang="fr-FR" b="1" dirty="0"/>
              <a:t>L’atelier comprend aussi une personne qui soumet un projet d’article et quelques </a:t>
            </a:r>
            <a:r>
              <a:rPr lang="fr-FR" b="1" dirty="0" err="1"/>
              <a:t>discutants</a:t>
            </a:r>
            <a:r>
              <a:rPr lang="fr-FR" b="1" dirty="0"/>
              <a:t> qui sont là pour réagir à la proposition et aider la personne à préciser son propos et à la structurer.</a:t>
            </a:r>
          </a:p>
          <a:p>
            <a:r>
              <a:rPr lang="fr-FR" b="1" dirty="0"/>
              <a:t>Horaires : les mercredis, de 13 h à 15 </a:t>
            </a:r>
            <a:r>
              <a:rPr lang="fr-FR" b="1" dirty="0" err="1"/>
              <a:t>hDates</a:t>
            </a:r>
            <a:r>
              <a:rPr lang="fr-FR" b="1" dirty="0"/>
              <a:t> : 9, 16, 23, 30 janvier ; 6 et 13 février 2013Lieu : MSH, salle 215.</a:t>
            </a:r>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25</a:t>
            </a:fld>
            <a:endParaRPr lang="fr-FR"/>
          </a:p>
        </p:txBody>
      </p:sp>
    </p:spTree>
    <p:extLst>
      <p:ext uri="{BB962C8B-B14F-4D97-AF65-F5344CB8AC3E}">
        <p14:creationId xmlns:p14="http://schemas.microsoft.com/office/powerpoint/2010/main" val="338066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36680"/>
          </a:xfrm>
        </p:spPr>
        <p:txBody>
          <a:bodyPr>
            <a:normAutofit fontScale="90000"/>
          </a:bodyPr>
          <a:lstStyle/>
          <a:p>
            <a:r>
              <a:rPr lang="fr-FR" dirty="0"/>
              <a:t>Quelques logiciels</a:t>
            </a:r>
          </a:p>
        </p:txBody>
      </p:sp>
      <p:sp>
        <p:nvSpPr>
          <p:cNvPr id="3" name="Espace réservé du contenu 2"/>
          <p:cNvSpPr>
            <a:spLocks noGrp="1"/>
          </p:cNvSpPr>
          <p:nvPr>
            <p:ph idx="1"/>
          </p:nvPr>
        </p:nvSpPr>
        <p:spPr>
          <a:xfrm>
            <a:off x="457200" y="1484784"/>
            <a:ext cx="8229600" cy="4839816"/>
          </a:xfrm>
        </p:spPr>
        <p:txBody>
          <a:bodyPr>
            <a:noAutofit/>
          </a:bodyPr>
          <a:lstStyle/>
          <a:p>
            <a:r>
              <a:rPr lang="fr-FR" sz="2000" dirty="0"/>
              <a:t>Logiciels payants</a:t>
            </a:r>
          </a:p>
          <a:p>
            <a:pPr lvl="1"/>
            <a:r>
              <a:rPr lang="fr-FR" sz="1800" dirty="0"/>
              <a:t>SimpleMind	(&lt;-  celui que je vous conseille)</a:t>
            </a:r>
          </a:p>
          <a:p>
            <a:pPr lvl="1"/>
            <a:r>
              <a:rPr lang="fr-FR" sz="2000" dirty="0"/>
              <a:t>Mindmanager (OSX, Windows, iOS)</a:t>
            </a:r>
          </a:p>
          <a:p>
            <a:pPr lvl="1"/>
            <a:r>
              <a:rPr lang="fr-FR" sz="2000" u="sng" dirty="0"/>
              <a:t>Novamind</a:t>
            </a:r>
            <a:r>
              <a:rPr lang="fr-FR" sz="2000" dirty="0"/>
              <a:t> (OSX, Windows, iOS) </a:t>
            </a:r>
          </a:p>
          <a:p>
            <a:pPr lvl="1"/>
            <a:r>
              <a:rPr lang="fr-FR" sz="2000" dirty="0"/>
              <a:t>Mindview (Windows)</a:t>
            </a:r>
          </a:p>
          <a:p>
            <a:pPr lvl="1"/>
            <a:r>
              <a:rPr lang="fr-FR" sz="2000" dirty="0"/>
              <a:t>Mindnode (OSX, iPad)</a:t>
            </a:r>
          </a:p>
          <a:p>
            <a:r>
              <a:rPr lang="fr-FR" sz="2000" dirty="0"/>
              <a:t>Logiciels gratuits</a:t>
            </a:r>
          </a:p>
          <a:p>
            <a:pPr lvl="1"/>
            <a:r>
              <a:rPr lang="fr-FR" sz="2000" dirty="0"/>
              <a:t>Freemind, Freeplane </a:t>
            </a:r>
          </a:p>
          <a:p>
            <a:pPr lvl="1"/>
            <a:r>
              <a:rPr lang="fr-FR" sz="2000" b="1" dirty="0"/>
              <a:t>Xmind </a:t>
            </a:r>
            <a:r>
              <a:rPr lang="fr-FR" sz="2000" dirty="0"/>
              <a:t>(payant en mode Pro)</a:t>
            </a:r>
          </a:p>
          <a:p>
            <a:pPr lvl="1"/>
            <a:r>
              <a:rPr lang="fr-FR" sz="2000" dirty="0"/>
              <a:t>Cmap Tools (OSX, Linux, Windows, Solaris)</a:t>
            </a:r>
          </a:p>
          <a:p>
            <a:pPr lvl="1"/>
            <a:r>
              <a:rPr lang="fr-FR" sz="2000" dirty="0"/>
              <a:t>VUE (OSX, Windows, Linux)</a:t>
            </a:r>
          </a:p>
          <a:p>
            <a:r>
              <a:rPr lang="fr-FR" sz="2000" dirty="0"/>
              <a:t>Outil en ligne avec version gratuite limitée</a:t>
            </a:r>
          </a:p>
          <a:p>
            <a:pPr lvl="1"/>
            <a:r>
              <a:rPr lang="fr-FR" sz="2000" dirty="0"/>
              <a:t>Mindmeister (abonnement, iPad, Android)</a:t>
            </a:r>
          </a:p>
          <a:p>
            <a:pPr lvl="1"/>
            <a:r>
              <a:rPr lang="fr-FR" sz="2000" dirty="0"/>
              <a:t>Mindmup</a:t>
            </a:r>
          </a:p>
          <a:p>
            <a:pPr lvl="1"/>
            <a:r>
              <a:rPr lang="fr-FR" sz="2000" dirty="0"/>
              <a:t>framindmap.org (totalement gratuit)</a:t>
            </a:r>
          </a:p>
          <a:p>
            <a:pPr marL="393192" lvl="1" indent="0">
              <a:buNone/>
            </a:pPr>
            <a:endParaRPr lang="fr-FR" sz="2000" dirty="0"/>
          </a:p>
          <a:p>
            <a:pPr lvl="1"/>
            <a:endParaRPr lang="fr-FR" sz="2000" dirty="0"/>
          </a:p>
          <a:p>
            <a:pPr lvl="1"/>
            <a:endParaRPr lang="fr-FR" sz="2000" dirty="0"/>
          </a:p>
          <a:p>
            <a:pPr lvl="1"/>
            <a:endParaRPr lang="fr-FR" sz="2000" dirty="0"/>
          </a:p>
          <a:p>
            <a:pPr lvl="1"/>
            <a:endParaRPr lang="fr-FR" sz="2000" dirty="0"/>
          </a:p>
          <a:p>
            <a:endParaRPr lang="fr-FR" sz="2000"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94405"/>
          </a:xfrm>
        </p:spPr>
        <p:txBody>
          <a:bodyPr>
            <a:normAutofit/>
          </a:bodyPr>
          <a:lstStyle/>
          <a:p>
            <a:r>
              <a:rPr lang="fr-FR" sz="2800" dirty="0"/>
              <a:t>SimpleMind</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27</a:t>
            </a:fld>
            <a:endParaRPr lang="fr-FR"/>
          </a:p>
        </p:txBody>
      </p:sp>
      <p:sp>
        <p:nvSpPr>
          <p:cNvPr id="3" name="ZoneTexte 2"/>
          <p:cNvSpPr txBox="1"/>
          <p:nvPr/>
        </p:nvSpPr>
        <p:spPr>
          <a:xfrm>
            <a:off x="1005384" y="1198493"/>
            <a:ext cx="1661032" cy="369332"/>
          </a:xfrm>
          <a:prstGeom prst="rect">
            <a:avLst/>
          </a:prstGeom>
          <a:noFill/>
        </p:spPr>
        <p:txBody>
          <a:bodyPr wrap="none" rtlCol="0">
            <a:spAutoFit/>
          </a:bodyPr>
          <a:lstStyle/>
          <a:p>
            <a:r>
              <a:rPr lang="fr-FR" dirty="0"/>
              <a:t>Février 2025</a:t>
            </a:r>
          </a:p>
        </p:txBody>
      </p:sp>
      <p:sp>
        <p:nvSpPr>
          <p:cNvPr id="7" name="ZoneTexte 6"/>
          <p:cNvSpPr txBox="1"/>
          <p:nvPr/>
        </p:nvSpPr>
        <p:spPr>
          <a:xfrm>
            <a:off x="107504" y="5330346"/>
            <a:ext cx="1661032" cy="369332"/>
          </a:xfrm>
          <a:prstGeom prst="rect">
            <a:avLst/>
          </a:prstGeom>
          <a:noFill/>
        </p:spPr>
        <p:txBody>
          <a:bodyPr wrap="none" rtlCol="0">
            <a:spAutoFit/>
          </a:bodyPr>
          <a:lstStyle/>
          <a:p>
            <a:r>
              <a:rPr lang="fr-FR" dirty="0"/>
              <a:t>Février 2025</a:t>
            </a:r>
          </a:p>
        </p:txBody>
      </p:sp>
      <p:sp>
        <p:nvSpPr>
          <p:cNvPr id="8" name="ZoneTexte 7"/>
          <p:cNvSpPr txBox="1"/>
          <p:nvPr/>
        </p:nvSpPr>
        <p:spPr>
          <a:xfrm>
            <a:off x="186894" y="5055919"/>
            <a:ext cx="1773668" cy="369332"/>
          </a:xfrm>
          <a:prstGeom prst="rect">
            <a:avLst/>
          </a:prstGeom>
          <a:noFill/>
        </p:spPr>
        <p:txBody>
          <a:bodyPr wrap="none" rtlCol="0">
            <a:spAutoFit/>
          </a:bodyPr>
          <a:lstStyle/>
          <a:p>
            <a:r>
              <a:rPr lang="fr-FR" dirty="0"/>
              <a:t>Mac/Windows</a:t>
            </a:r>
          </a:p>
        </p:txBody>
      </p:sp>
      <p:sp>
        <p:nvSpPr>
          <p:cNvPr id="9" name="ZoneTexte 8"/>
          <p:cNvSpPr txBox="1"/>
          <p:nvPr/>
        </p:nvSpPr>
        <p:spPr>
          <a:xfrm>
            <a:off x="186894" y="4161495"/>
            <a:ext cx="6912768" cy="369332"/>
          </a:xfrm>
          <a:prstGeom prst="rect">
            <a:avLst/>
          </a:prstGeom>
          <a:noFill/>
        </p:spPr>
        <p:txBody>
          <a:bodyPr wrap="square" rtlCol="0">
            <a:spAutoFit/>
          </a:bodyPr>
          <a:lstStyle/>
          <a:p>
            <a:r>
              <a:rPr lang="fr-FR" dirty="0"/>
              <a:t>Mac/Windows/IOS/Android   lifetime license</a:t>
            </a:r>
          </a:p>
        </p:txBody>
      </p:sp>
      <p:pic>
        <p:nvPicPr>
          <p:cNvPr id="11" name="Image 10">
            <a:extLst>
              <a:ext uri="{FF2B5EF4-FFF2-40B4-BE49-F238E27FC236}">
                <a16:creationId xmlns:a16="http://schemas.microsoft.com/office/drawing/2014/main" id="{26570AFE-9A54-1D80-611A-2583BEE37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1617415"/>
            <a:ext cx="4320480" cy="2448272"/>
          </a:xfrm>
          <a:prstGeom prst="rect">
            <a:avLst/>
          </a:prstGeom>
        </p:spPr>
      </p:pic>
      <p:pic>
        <p:nvPicPr>
          <p:cNvPr id="17" name="Image 16">
            <a:extLst>
              <a:ext uri="{FF2B5EF4-FFF2-40B4-BE49-F238E27FC236}">
                <a16:creationId xmlns:a16="http://schemas.microsoft.com/office/drawing/2014/main" id="{FAD21E05-F39B-7C39-9F51-3B6CAA5B8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204" y="4677882"/>
            <a:ext cx="5790205" cy="2043593"/>
          </a:xfrm>
          <a:prstGeom prst="rect">
            <a:avLst/>
          </a:prstGeom>
        </p:spPr>
      </p:pic>
      <p:sp>
        <p:nvSpPr>
          <p:cNvPr id="19" name="Espace réservé du contenu 18">
            <a:extLst>
              <a:ext uri="{FF2B5EF4-FFF2-40B4-BE49-F238E27FC236}">
                <a16:creationId xmlns:a16="http://schemas.microsoft.com/office/drawing/2014/main" id="{3AA3999C-7222-17FF-19E6-FBAF5D7D7F31}"/>
              </a:ext>
            </a:extLst>
          </p:cNvPr>
          <p:cNvSpPr>
            <a:spLocks noGrp="1"/>
          </p:cNvSpPr>
          <p:nvPr>
            <p:ph idx="1"/>
          </p:nvPr>
        </p:nvSpPr>
        <p:spPr>
          <a:xfrm>
            <a:off x="6515472" y="395366"/>
            <a:ext cx="2818656" cy="735554"/>
          </a:xfrm>
        </p:spPr>
        <p:txBody>
          <a:bodyPr/>
          <a:lstStyle/>
          <a:p>
            <a:r>
              <a:rPr lang="fr-FR"/>
              <a:t> </a:t>
            </a:r>
          </a:p>
        </p:txBody>
      </p:sp>
      <p:sp>
        <p:nvSpPr>
          <p:cNvPr id="20" name="ZoneTexte 19">
            <a:extLst>
              <a:ext uri="{FF2B5EF4-FFF2-40B4-BE49-F238E27FC236}">
                <a16:creationId xmlns:a16="http://schemas.microsoft.com/office/drawing/2014/main" id="{69E9E57D-D480-BFA7-D2A0-AA23D0F6DF54}"/>
              </a:ext>
            </a:extLst>
          </p:cNvPr>
          <p:cNvSpPr txBox="1"/>
          <p:nvPr/>
        </p:nvSpPr>
        <p:spPr>
          <a:xfrm flipH="1">
            <a:off x="6300192" y="1575735"/>
            <a:ext cx="2592288" cy="646331"/>
          </a:xfrm>
          <a:prstGeom prst="rect">
            <a:avLst/>
          </a:prstGeom>
          <a:noFill/>
        </p:spPr>
        <p:txBody>
          <a:bodyPr wrap="square" rtlCol="0">
            <a:spAutoFit/>
          </a:bodyPr>
          <a:lstStyle/>
          <a:p>
            <a:r>
              <a:rPr lang="fr-FR"/>
              <a:t>iOS  (Février2025) 11,99 €</a:t>
            </a:r>
          </a:p>
        </p:txBody>
      </p:sp>
      <p:pic>
        <p:nvPicPr>
          <p:cNvPr id="22" name="Image 21">
            <a:extLst>
              <a:ext uri="{FF2B5EF4-FFF2-40B4-BE49-F238E27FC236}">
                <a16:creationId xmlns:a16="http://schemas.microsoft.com/office/drawing/2014/main" id="{52F2A74B-906B-DE97-5248-05C749144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049" y="2419423"/>
            <a:ext cx="3917951" cy="946150"/>
          </a:xfrm>
          <a:prstGeom prst="rect">
            <a:avLst/>
          </a:prstGeom>
        </p:spPr>
      </p:pic>
    </p:spTree>
    <p:extLst>
      <p:ext uri="{BB962C8B-B14F-4D97-AF65-F5344CB8AC3E}">
        <p14:creationId xmlns:p14="http://schemas.microsoft.com/office/powerpoint/2010/main" val="242118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77E3-3B7E-921F-D698-0260C0C91E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0A13544-0251-93D0-60DE-3EB718726471}"/>
              </a:ext>
            </a:extLst>
          </p:cNvPr>
          <p:cNvSpPr>
            <a:spLocks noGrp="1"/>
          </p:cNvSpPr>
          <p:nvPr>
            <p:ph type="title"/>
          </p:nvPr>
        </p:nvSpPr>
        <p:spPr/>
        <p:txBody>
          <a:bodyPr/>
          <a:lstStyle/>
          <a:p>
            <a:r>
              <a:rPr lang="fr-FR" dirty="0"/>
              <a:t>Novamind</a:t>
            </a:r>
            <a:endParaRPr lang="fr-FR" sz="2000" dirty="0"/>
          </a:p>
        </p:txBody>
      </p:sp>
      <p:pic>
        <p:nvPicPr>
          <p:cNvPr id="5" name="Espace réservé du contenu 4" descr="Capture d’écran 2015-01-27 à 00.48.55.png">
            <a:extLst>
              <a:ext uri="{FF2B5EF4-FFF2-40B4-BE49-F238E27FC236}">
                <a16:creationId xmlns:a16="http://schemas.microsoft.com/office/drawing/2014/main" id="{3AED1A68-C380-117C-6E59-3476F58F41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075" b="4075"/>
          <a:stretch>
            <a:fillRect/>
          </a:stretch>
        </p:blipFill>
        <p:spPr>
          <a:xfrm>
            <a:off x="251520" y="2420888"/>
            <a:ext cx="4484145" cy="2391544"/>
          </a:xfrm>
        </p:spPr>
      </p:pic>
      <p:sp>
        <p:nvSpPr>
          <p:cNvPr id="4" name="Espace réservé du numéro de diapositive 3">
            <a:extLst>
              <a:ext uri="{FF2B5EF4-FFF2-40B4-BE49-F238E27FC236}">
                <a16:creationId xmlns:a16="http://schemas.microsoft.com/office/drawing/2014/main" id="{1527B9DC-9C0B-10DE-BE88-68FA06162DE1}"/>
              </a:ext>
            </a:extLst>
          </p:cNvPr>
          <p:cNvSpPr>
            <a:spLocks noGrp="1"/>
          </p:cNvSpPr>
          <p:nvPr>
            <p:ph type="sldNum" sz="quarter" idx="12"/>
          </p:nvPr>
        </p:nvSpPr>
        <p:spPr/>
        <p:txBody>
          <a:bodyPr/>
          <a:lstStyle/>
          <a:p>
            <a:fld id="{6B0D75E0-000E-4205-BFEA-3AF7661435EE}" type="slidenum">
              <a:rPr lang="fr-FR" smtClean="0"/>
              <a:pPr/>
              <a:t>28</a:t>
            </a:fld>
            <a:endParaRPr lang="fr-FR"/>
          </a:p>
        </p:txBody>
      </p:sp>
      <p:sp>
        <p:nvSpPr>
          <p:cNvPr id="3" name="ZoneTexte 2">
            <a:extLst>
              <a:ext uri="{FF2B5EF4-FFF2-40B4-BE49-F238E27FC236}">
                <a16:creationId xmlns:a16="http://schemas.microsoft.com/office/drawing/2014/main" id="{F53D8CEF-1013-8583-A466-1495DF40C24B}"/>
              </a:ext>
            </a:extLst>
          </p:cNvPr>
          <p:cNvSpPr txBox="1"/>
          <p:nvPr/>
        </p:nvSpPr>
        <p:spPr>
          <a:xfrm>
            <a:off x="1331640" y="1988840"/>
            <a:ext cx="1661032" cy="369332"/>
          </a:xfrm>
          <a:prstGeom prst="rect">
            <a:avLst/>
          </a:prstGeom>
          <a:noFill/>
        </p:spPr>
        <p:txBody>
          <a:bodyPr wrap="none" rtlCol="0">
            <a:spAutoFit/>
          </a:bodyPr>
          <a:lstStyle/>
          <a:p>
            <a:r>
              <a:rPr lang="fr-FR" dirty="0"/>
              <a:t>Février 2025</a:t>
            </a:r>
          </a:p>
        </p:txBody>
      </p:sp>
      <p:pic>
        <p:nvPicPr>
          <p:cNvPr id="6" name="Image 5" descr="Capture d'écran 2017-02-13 22.31.16.png">
            <a:extLst>
              <a:ext uri="{FF2B5EF4-FFF2-40B4-BE49-F238E27FC236}">
                <a16:creationId xmlns:a16="http://schemas.microsoft.com/office/drawing/2014/main" id="{02339FF5-CF14-E640-7D6C-6699E64BD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276872"/>
            <a:ext cx="2020637" cy="3573016"/>
          </a:xfrm>
          <a:prstGeom prst="rect">
            <a:avLst/>
          </a:prstGeom>
        </p:spPr>
      </p:pic>
      <p:sp>
        <p:nvSpPr>
          <p:cNvPr id="7" name="ZoneTexte 6">
            <a:extLst>
              <a:ext uri="{FF2B5EF4-FFF2-40B4-BE49-F238E27FC236}">
                <a16:creationId xmlns:a16="http://schemas.microsoft.com/office/drawing/2014/main" id="{ABF1DAB2-178A-E387-1530-CC207120B308}"/>
              </a:ext>
            </a:extLst>
          </p:cNvPr>
          <p:cNvSpPr txBox="1"/>
          <p:nvPr/>
        </p:nvSpPr>
        <p:spPr>
          <a:xfrm>
            <a:off x="6444208" y="1772816"/>
            <a:ext cx="1661032" cy="369332"/>
          </a:xfrm>
          <a:prstGeom prst="rect">
            <a:avLst/>
          </a:prstGeom>
          <a:noFill/>
        </p:spPr>
        <p:txBody>
          <a:bodyPr wrap="none" rtlCol="0">
            <a:spAutoFit/>
          </a:bodyPr>
          <a:lstStyle/>
          <a:p>
            <a:r>
              <a:rPr lang="fr-FR" dirty="0"/>
              <a:t>Février 2025</a:t>
            </a:r>
          </a:p>
        </p:txBody>
      </p:sp>
      <p:sp>
        <p:nvSpPr>
          <p:cNvPr id="8" name="ZoneTexte 7">
            <a:extLst>
              <a:ext uri="{FF2B5EF4-FFF2-40B4-BE49-F238E27FC236}">
                <a16:creationId xmlns:a16="http://schemas.microsoft.com/office/drawing/2014/main" id="{85411BA1-A56E-26A9-144A-01AEE2675B5F}"/>
              </a:ext>
            </a:extLst>
          </p:cNvPr>
          <p:cNvSpPr txBox="1"/>
          <p:nvPr/>
        </p:nvSpPr>
        <p:spPr>
          <a:xfrm>
            <a:off x="6444208" y="6021288"/>
            <a:ext cx="1773668" cy="369332"/>
          </a:xfrm>
          <a:prstGeom prst="rect">
            <a:avLst/>
          </a:prstGeom>
          <a:noFill/>
        </p:spPr>
        <p:txBody>
          <a:bodyPr wrap="none" rtlCol="0">
            <a:spAutoFit/>
          </a:bodyPr>
          <a:lstStyle/>
          <a:p>
            <a:r>
              <a:rPr lang="fr-FR" dirty="0"/>
              <a:t>Mac/Windows</a:t>
            </a:r>
          </a:p>
        </p:txBody>
      </p:sp>
      <p:sp>
        <p:nvSpPr>
          <p:cNvPr id="9" name="ZoneTexte 8">
            <a:extLst>
              <a:ext uri="{FF2B5EF4-FFF2-40B4-BE49-F238E27FC236}">
                <a16:creationId xmlns:a16="http://schemas.microsoft.com/office/drawing/2014/main" id="{AB2BF5B3-1904-295B-5B71-46A3422AC88F}"/>
              </a:ext>
            </a:extLst>
          </p:cNvPr>
          <p:cNvSpPr txBox="1"/>
          <p:nvPr/>
        </p:nvSpPr>
        <p:spPr>
          <a:xfrm>
            <a:off x="251520" y="5013176"/>
            <a:ext cx="4824536" cy="369332"/>
          </a:xfrm>
          <a:prstGeom prst="rect">
            <a:avLst/>
          </a:prstGeom>
          <a:noFill/>
        </p:spPr>
        <p:txBody>
          <a:bodyPr wrap="square" rtlCol="0">
            <a:spAutoFit/>
          </a:bodyPr>
          <a:lstStyle/>
          <a:p>
            <a:r>
              <a:rPr lang="fr-FR" dirty="0"/>
              <a:t>Mac/Windows/Web/iOS (non réalisé)</a:t>
            </a:r>
          </a:p>
        </p:txBody>
      </p:sp>
    </p:spTree>
    <p:extLst>
      <p:ext uri="{BB962C8B-B14F-4D97-AF65-F5344CB8AC3E}">
        <p14:creationId xmlns:p14="http://schemas.microsoft.com/office/powerpoint/2010/main" val="1021999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iThouhts</a:t>
            </a:r>
            <a:br>
              <a:rPr lang="fr-FR" dirty="0" err="1"/>
            </a:br>
            <a:r>
              <a:rPr lang="fr-FR" sz="2400" dirty="0" err="1">
                <a:highlight>
                  <a:srgbClr val="FF0000"/>
                </a:highlight>
              </a:rPr>
              <a:t>n'est plus commercialisé</a:t>
            </a:r>
            <a:endParaRPr lang="fr-FR" sz="2400" dirty="0">
              <a:highlight>
                <a:srgbClr val="FF0000"/>
              </a:highlight>
            </a:endParaRP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29</a:t>
            </a:fld>
            <a:endParaRPr lang="fr-FR"/>
          </a:p>
        </p:txBody>
      </p:sp>
      <p:sp>
        <p:nvSpPr>
          <p:cNvPr id="7" name="ZoneTexte 6"/>
          <p:cNvSpPr txBox="1"/>
          <p:nvPr/>
        </p:nvSpPr>
        <p:spPr>
          <a:xfrm>
            <a:off x="2579180" y="2960791"/>
            <a:ext cx="1249335" cy="369332"/>
          </a:xfrm>
          <a:prstGeom prst="rect">
            <a:avLst/>
          </a:prstGeom>
          <a:noFill/>
        </p:spPr>
        <p:txBody>
          <a:bodyPr wrap="none" rtlCol="0">
            <a:spAutoFit/>
          </a:bodyPr>
          <a:lstStyle/>
          <a:p>
            <a:r>
              <a:rPr lang="fr-FR" dirty="0"/>
              <a:t>Mai 2017</a:t>
            </a:r>
          </a:p>
        </p:txBody>
      </p:sp>
      <p:sp>
        <p:nvSpPr>
          <p:cNvPr id="9" name="ZoneTexte 8"/>
          <p:cNvSpPr txBox="1"/>
          <p:nvPr/>
        </p:nvSpPr>
        <p:spPr>
          <a:xfrm>
            <a:off x="3788630" y="934974"/>
            <a:ext cx="4824536" cy="646331"/>
          </a:xfrm>
          <a:prstGeom prst="rect">
            <a:avLst/>
          </a:prstGeom>
          <a:noFill/>
        </p:spPr>
        <p:txBody>
          <a:bodyPr wrap="square" rtlCol="0">
            <a:spAutoFit/>
          </a:bodyPr>
          <a:lstStyle/>
          <a:p>
            <a:r>
              <a:rPr lang="fr-FR" dirty="0"/>
              <a:t>Mac/Windows/iOS (https://www.toketaware.com)</a:t>
            </a:r>
          </a:p>
        </p:txBody>
      </p:sp>
      <p:sp>
        <p:nvSpPr>
          <p:cNvPr id="10" name="Espace réservé du contenu 9"/>
          <p:cNvSpPr>
            <a:spLocks noGrp="1"/>
          </p:cNvSpPr>
          <p:nvPr>
            <p:ph idx="1"/>
          </p:nvPr>
        </p:nvSpPr>
        <p:spPr>
          <a:xfrm>
            <a:off x="395536" y="3429000"/>
            <a:ext cx="7128792" cy="2088232"/>
          </a:xfrm>
        </p:spPr>
        <p:txBody>
          <a:bodyPr>
            <a:normAutofit/>
          </a:bodyPr>
          <a:lstStyle/>
          <a:p>
            <a:r>
              <a:rPr lang="fr-FR" dirty="0"/>
              <a:t>Licence </a:t>
            </a:r>
            <a:r>
              <a:rPr lang="fr-FR" dirty="0" err="1"/>
              <a:t>MacOS</a:t>
            </a:r>
            <a:r>
              <a:rPr lang="fr-FR" dirty="0"/>
              <a:t>   49,99 €</a:t>
            </a:r>
          </a:p>
          <a:p>
            <a:r>
              <a:rPr lang="fr-FR" dirty="0"/>
              <a:t>Licence Windows 49,99 €</a:t>
            </a:r>
          </a:p>
          <a:p>
            <a:r>
              <a:rPr lang="fr-FR" dirty="0"/>
              <a:t>Licence iOS 11,99 €</a:t>
            </a:r>
          </a:p>
          <a:p>
            <a:r>
              <a:rPr lang="fr-FR" dirty="0"/>
              <a:t>Remise éducation 50 % pour Mac ou Windows</a:t>
            </a:r>
          </a:p>
        </p:txBody>
      </p:sp>
      <p:pic>
        <p:nvPicPr>
          <p:cNvPr id="11" name="Image 10"/>
          <p:cNvPicPr>
            <a:picLocks noChangeAspect="1"/>
          </p:cNvPicPr>
          <p:nvPr/>
        </p:nvPicPr>
        <p:blipFill>
          <a:blip r:embed="rId2"/>
          <a:stretch>
            <a:fillRect/>
          </a:stretch>
        </p:blipFill>
        <p:spPr>
          <a:xfrm>
            <a:off x="899592" y="1844824"/>
            <a:ext cx="1625600" cy="1625600"/>
          </a:xfrm>
          <a:prstGeom prst="rect">
            <a:avLst/>
          </a:prstGeom>
        </p:spPr>
      </p:pic>
      <p:sp>
        <p:nvSpPr>
          <p:cNvPr id="12" name="ZoneTexte 11"/>
          <p:cNvSpPr txBox="1"/>
          <p:nvPr/>
        </p:nvSpPr>
        <p:spPr>
          <a:xfrm>
            <a:off x="899592" y="5589240"/>
            <a:ext cx="5184576" cy="646331"/>
          </a:xfrm>
          <a:prstGeom prst="rect">
            <a:avLst/>
          </a:prstGeom>
          <a:noFill/>
        </p:spPr>
        <p:txBody>
          <a:bodyPr wrap="square" rtlCol="0">
            <a:spAutoFit/>
          </a:bodyPr>
          <a:lstStyle/>
          <a:p>
            <a:r>
              <a:rPr lang="fr-FR" dirty="0"/>
              <a:t>Sauvegarde sur </a:t>
            </a:r>
            <a:r>
              <a:rPr lang="fr-FR" dirty="0" err="1"/>
              <a:t>dropbox</a:t>
            </a:r>
            <a:r>
              <a:rPr lang="fr-FR" dirty="0"/>
              <a:t> / </a:t>
            </a:r>
            <a:r>
              <a:rPr lang="fr-FR" dirty="0" err="1"/>
              <a:t>iCloud</a:t>
            </a:r>
            <a:endParaRPr lang="fr-FR" dirty="0"/>
          </a:p>
          <a:p>
            <a:endParaRPr lang="fr-FR" dirty="0"/>
          </a:p>
        </p:txBody>
      </p:sp>
      <p:pic>
        <p:nvPicPr>
          <p:cNvPr id="5" name="Image 4">
            <a:extLst>
              <a:ext uri="{FF2B5EF4-FFF2-40B4-BE49-F238E27FC236}">
                <a16:creationId xmlns:a16="http://schemas.microsoft.com/office/drawing/2014/main" id="{446CA71A-E98F-3F4C-AAFC-7C3CE3529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5503"/>
            <a:ext cx="4381138" cy="2603777"/>
          </a:xfrm>
          <a:prstGeom prst="rect">
            <a:avLst/>
          </a:prstGeom>
        </p:spPr>
      </p:pic>
    </p:spTree>
    <p:extLst>
      <p:ext uri="{BB962C8B-B14F-4D97-AF65-F5344CB8AC3E}">
        <p14:creationId xmlns:p14="http://schemas.microsoft.com/office/powerpoint/2010/main" val="137505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794352"/>
          </a:xfrm>
        </p:spPr>
        <p:txBody>
          <a:bodyPr>
            <a:normAutofit fontScale="90000"/>
          </a:bodyPr>
          <a:lstStyle/>
          <a:p>
            <a:r>
              <a:rPr lang="fr-FR" dirty="0" err="1"/>
              <a:t>Mindmaps</a:t>
            </a:r>
            <a:endParaRPr lang="fr-FR" dirty="0"/>
          </a:p>
        </p:txBody>
      </p:sp>
      <p:sp>
        <p:nvSpPr>
          <p:cNvPr id="3" name="Espace réservé du contenu 2"/>
          <p:cNvSpPr>
            <a:spLocks noGrp="1"/>
          </p:cNvSpPr>
          <p:nvPr>
            <p:ph idx="1"/>
          </p:nvPr>
        </p:nvSpPr>
        <p:spPr/>
        <p:txBody>
          <a:bodyPr>
            <a:normAutofit/>
          </a:bodyPr>
          <a:lstStyle/>
          <a:p>
            <a:pPr>
              <a:buNone/>
            </a:pPr>
            <a:endParaRPr lang="fr-FR" dirty="0"/>
          </a:p>
          <a:p>
            <a:pPr lvl="1"/>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a:t>
            </a:fld>
            <a:endParaRPr lang="fr-FR"/>
          </a:p>
        </p:txBody>
      </p:sp>
      <p:pic>
        <p:nvPicPr>
          <p:cNvPr id="5" name="Image 4" descr="Capture d'écran 2017-02-13 22.19.0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548680"/>
            <a:ext cx="4021263" cy="5661248"/>
          </a:xfrm>
          <a:prstGeom prst="rect">
            <a:avLst/>
          </a:prstGeom>
        </p:spPr>
      </p:pic>
    </p:spTree>
    <p:extLst>
      <p:ext uri="{BB962C8B-B14F-4D97-AF65-F5344CB8AC3E}">
        <p14:creationId xmlns:p14="http://schemas.microsoft.com/office/powerpoint/2010/main" val="397746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59432"/>
            <a:ext cx="8229600" cy="1143000"/>
          </a:xfrm>
        </p:spPr>
        <p:txBody>
          <a:bodyPr/>
          <a:lstStyle/>
          <a:p>
            <a:r>
              <a:rPr lang="fr-FR" dirty="0" err="1"/>
              <a:t>XMind</a:t>
            </a:r>
            <a:r>
              <a:rPr lang="fr-FR" dirty="0"/>
              <a:t>  </a:t>
            </a:r>
            <a:r>
              <a:rPr lang="fr-FR" sz="2000" dirty="0"/>
              <a:t>Février 2025</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30</a:t>
            </a:fld>
            <a:endParaRPr lang="fr-FR"/>
          </a:p>
        </p:txBody>
      </p:sp>
      <p:sp>
        <p:nvSpPr>
          <p:cNvPr id="7" name="ZoneTexte 6"/>
          <p:cNvSpPr txBox="1"/>
          <p:nvPr/>
        </p:nvSpPr>
        <p:spPr>
          <a:xfrm>
            <a:off x="179512" y="1556792"/>
            <a:ext cx="1677804" cy="1200329"/>
          </a:xfrm>
          <a:prstGeom prst="rect">
            <a:avLst/>
          </a:prstGeom>
          <a:noFill/>
        </p:spPr>
        <p:txBody>
          <a:bodyPr wrap="square" rtlCol="0">
            <a:spAutoFit/>
          </a:bodyPr>
          <a:lstStyle/>
          <a:p>
            <a:r>
              <a:rPr lang="fr-FR" dirty="0"/>
              <a:t>Version</a:t>
            </a:r>
          </a:p>
          <a:p>
            <a:r>
              <a:rPr lang="fr-FR" dirty="0"/>
              <a:t>Mac, Windows,</a:t>
            </a:r>
          </a:p>
          <a:p>
            <a:r>
              <a:rPr lang="fr-FR" dirty="0"/>
              <a:t>Linux</a:t>
            </a:r>
          </a:p>
        </p:txBody>
      </p:sp>
      <p:sp>
        <p:nvSpPr>
          <p:cNvPr id="9" name="Espace réservé du contenu 8">
            <a:extLst>
              <a:ext uri="{FF2B5EF4-FFF2-40B4-BE49-F238E27FC236}">
                <a16:creationId xmlns:a16="http://schemas.microsoft.com/office/drawing/2014/main" id="{E86E3296-7B9C-5F4C-8D11-BAC8B6AFCC94}"/>
              </a:ext>
            </a:extLst>
          </p:cNvPr>
          <p:cNvSpPr>
            <a:spLocks noGrp="1"/>
          </p:cNvSpPr>
          <p:nvPr>
            <p:ph idx="1"/>
          </p:nvPr>
        </p:nvSpPr>
        <p:spPr>
          <a:xfrm flipH="1">
            <a:off x="251520" y="1378690"/>
            <a:ext cx="221751" cy="178102"/>
          </a:xfrm>
        </p:spPr>
        <p:txBody>
          <a:bodyPr/>
          <a:lstStyle/>
          <a:p>
            <a:r>
              <a:rPr lang="fr-FR" dirty="0"/>
              <a:t> </a:t>
            </a:r>
          </a:p>
        </p:txBody>
      </p:sp>
      <p:pic>
        <p:nvPicPr>
          <p:cNvPr id="5" name="Image 4">
            <a:extLst>
              <a:ext uri="{FF2B5EF4-FFF2-40B4-BE49-F238E27FC236}">
                <a16:creationId xmlns:a16="http://schemas.microsoft.com/office/drawing/2014/main" id="{BCB056BB-0BE8-7C0B-76DB-DEF8DCFC7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673" y="1772816"/>
            <a:ext cx="7772400" cy="4334607"/>
          </a:xfrm>
          <a:prstGeom prst="rect">
            <a:avLst/>
          </a:prstGeom>
        </p:spPr>
      </p:pic>
    </p:spTree>
    <p:extLst>
      <p:ext uri="{BB962C8B-B14F-4D97-AF65-F5344CB8AC3E}">
        <p14:creationId xmlns:p14="http://schemas.microsoft.com/office/powerpoint/2010/main" val="3584756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9392"/>
            <a:ext cx="8229600" cy="1143000"/>
          </a:xfrm>
        </p:spPr>
        <p:txBody>
          <a:bodyPr/>
          <a:lstStyle/>
          <a:p>
            <a:r>
              <a:rPr lang="fr-FR" dirty="0" err="1"/>
              <a:t>Mindmeister</a:t>
            </a:r>
            <a:endParaRPr lang="fr-FR" sz="2000"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31</a:t>
            </a:fld>
            <a:endParaRPr lang="fr-FR"/>
          </a:p>
        </p:txBody>
      </p:sp>
      <p:sp>
        <p:nvSpPr>
          <p:cNvPr id="6" name="ZoneTexte 5"/>
          <p:cNvSpPr txBox="1"/>
          <p:nvPr/>
        </p:nvSpPr>
        <p:spPr>
          <a:xfrm>
            <a:off x="611560" y="3356992"/>
            <a:ext cx="1800200" cy="923330"/>
          </a:xfrm>
          <a:prstGeom prst="rect">
            <a:avLst/>
          </a:prstGeom>
          <a:noFill/>
        </p:spPr>
        <p:txBody>
          <a:bodyPr wrap="square" rtlCol="0">
            <a:spAutoFit/>
          </a:bodyPr>
          <a:lstStyle/>
          <a:p>
            <a:r>
              <a:rPr lang="fr-FR" dirty="0"/>
              <a:t>Possibilité de collaborer en ligne</a:t>
            </a:r>
          </a:p>
        </p:txBody>
      </p:sp>
      <p:sp>
        <p:nvSpPr>
          <p:cNvPr id="10" name="ZoneTexte 9"/>
          <p:cNvSpPr txBox="1"/>
          <p:nvPr/>
        </p:nvSpPr>
        <p:spPr>
          <a:xfrm>
            <a:off x="192216" y="1352378"/>
            <a:ext cx="2120931" cy="923330"/>
          </a:xfrm>
          <a:prstGeom prst="rect">
            <a:avLst/>
          </a:prstGeom>
          <a:noFill/>
        </p:spPr>
        <p:txBody>
          <a:bodyPr wrap="none" rtlCol="0">
            <a:spAutoFit/>
          </a:bodyPr>
          <a:lstStyle/>
          <a:p>
            <a:r>
              <a:rPr lang="fr-FR" dirty="0"/>
              <a:t>Version en ligne,</a:t>
            </a:r>
          </a:p>
          <a:p>
            <a:r>
              <a:rPr lang="fr-FR" dirty="0"/>
              <a:t>Applications iOS </a:t>
            </a:r>
          </a:p>
          <a:p>
            <a:r>
              <a:rPr lang="fr-FR" dirty="0"/>
              <a:t>et Android</a:t>
            </a:r>
          </a:p>
        </p:txBody>
      </p:sp>
      <p:pic>
        <p:nvPicPr>
          <p:cNvPr id="7" name="Image 6">
            <a:extLst>
              <a:ext uri="{FF2B5EF4-FFF2-40B4-BE49-F238E27FC236}">
                <a16:creationId xmlns:a16="http://schemas.microsoft.com/office/drawing/2014/main" id="{360E367E-7CA8-DD47-9212-BC935DC33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047277"/>
            <a:ext cx="5987008" cy="4792863"/>
          </a:xfrm>
          <a:prstGeom prst="rect">
            <a:avLst/>
          </a:prstGeom>
        </p:spPr>
      </p:pic>
      <p:sp>
        <p:nvSpPr>
          <p:cNvPr id="3" name="ZoneTexte 2">
            <a:extLst>
              <a:ext uri="{FF2B5EF4-FFF2-40B4-BE49-F238E27FC236}">
                <a16:creationId xmlns:a16="http://schemas.microsoft.com/office/drawing/2014/main" id="{CE20DDAC-AB55-93E9-796C-DD7AA28AA54A}"/>
              </a:ext>
            </a:extLst>
          </p:cNvPr>
          <p:cNvSpPr txBox="1"/>
          <p:nvPr/>
        </p:nvSpPr>
        <p:spPr>
          <a:xfrm>
            <a:off x="2638129" y="1342736"/>
            <a:ext cx="1800199" cy="369332"/>
          </a:xfrm>
          <a:prstGeom prst="rect">
            <a:avLst/>
          </a:prstGeom>
          <a:solidFill>
            <a:schemeClr val="accent1"/>
          </a:solidFill>
        </p:spPr>
        <p:txBody>
          <a:bodyPr wrap="square" rtlCol="0">
            <a:spAutoFit/>
          </a:bodyPr>
          <a:lstStyle/>
          <a:p>
            <a:r>
              <a:rPr lang="fr-FR"/>
              <a:t>Février 2025</a:t>
            </a:r>
          </a:p>
        </p:txBody>
      </p:sp>
    </p:spTree>
    <p:extLst>
      <p:ext uri="{BB962C8B-B14F-4D97-AF65-F5344CB8AC3E}">
        <p14:creationId xmlns:p14="http://schemas.microsoft.com/office/powerpoint/2010/main" val="2115931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Mindmup </a:t>
            </a:r>
            <a:r>
              <a:rPr lang="fr-FR" sz="2000" dirty="0" err="1"/>
              <a:t>Fevrier</a:t>
            </a:r>
            <a:r>
              <a:rPr lang="fr-FR" sz="2000" dirty="0"/>
              <a:t> 2025 </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32</a:t>
            </a:fld>
            <a:endParaRPr lang="fr-FR"/>
          </a:p>
        </p:txBody>
      </p:sp>
      <p:pic>
        <p:nvPicPr>
          <p:cNvPr id="6" name="Espace réservé du contenu 5" descr="Capture d'écran 2017-02-13 22.44.43.png"/>
          <p:cNvPicPr>
            <a:picLocks noGrp="1" noChangeAspect="1"/>
          </p:cNvPicPr>
          <p:nvPr>
            <p:ph idx="1"/>
          </p:nvPr>
        </p:nvPicPr>
        <p:blipFill>
          <a:blip r:embed="rId2">
            <a:extLst>
              <a:ext uri="{28A0092B-C50C-407E-A947-70E740481C1C}">
                <a14:useLocalDpi xmlns:a14="http://schemas.microsoft.com/office/drawing/2010/main" val="0"/>
              </a:ext>
            </a:extLst>
          </a:blip>
          <a:srcRect t="-7933" b="-7933"/>
          <a:stretch>
            <a:fillRect/>
          </a:stretch>
        </p:blipFill>
        <p:spPr/>
      </p:pic>
    </p:spTree>
    <p:extLst>
      <p:ext uri="{BB962C8B-B14F-4D97-AF65-F5344CB8AC3E}">
        <p14:creationId xmlns:p14="http://schemas.microsoft.com/office/powerpoint/2010/main" val="2141508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905"/>
            <a:ext cx="8229600" cy="1143000"/>
          </a:xfrm>
        </p:spPr>
        <p:txBody>
          <a:bodyPr/>
          <a:lstStyle/>
          <a:p>
            <a:r>
              <a:rPr lang="fr-FR" dirty="0" err="1"/>
              <a:t>Mindomo</a:t>
            </a:r>
            <a:r>
              <a:rPr lang="fr-FR" dirty="0"/>
              <a:t> </a:t>
            </a:r>
            <a:r>
              <a:rPr lang="fr-FR" sz="2000" dirty="0" err="1"/>
              <a:t>Fevrier</a:t>
            </a:r>
            <a:r>
              <a:rPr lang="fr-FR" sz="2000" dirty="0"/>
              <a:t> 2025</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33</a:t>
            </a:fld>
            <a:endParaRPr lang="fr-FR"/>
          </a:p>
        </p:txBody>
      </p:sp>
      <p:sp>
        <p:nvSpPr>
          <p:cNvPr id="7" name="ZoneTexte 6"/>
          <p:cNvSpPr txBox="1"/>
          <p:nvPr/>
        </p:nvSpPr>
        <p:spPr>
          <a:xfrm>
            <a:off x="387283" y="1216712"/>
            <a:ext cx="8856984" cy="338554"/>
          </a:xfrm>
          <a:prstGeom prst="rect">
            <a:avLst/>
          </a:prstGeom>
          <a:noFill/>
        </p:spPr>
        <p:txBody>
          <a:bodyPr wrap="square" rtlCol="0">
            <a:spAutoFit/>
          </a:bodyPr>
          <a:lstStyle/>
          <a:p>
            <a:r>
              <a:rPr lang="fr-FR" sz="1600" dirty="0"/>
              <a:t>Combine travail hors ligne (Mac, Windows, Linux) et en ligne (synchronisation)</a:t>
            </a:r>
          </a:p>
        </p:txBody>
      </p:sp>
      <p:pic>
        <p:nvPicPr>
          <p:cNvPr id="6" name="Image 5">
            <a:extLst>
              <a:ext uri="{FF2B5EF4-FFF2-40B4-BE49-F238E27FC236}">
                <a16:creationId xmlns:a16="http://schemas.microsoft.com/office/drawing/2014/main" id="{2536500C-8327-9744-AFD8-A02ED14E4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679529"/>
            <a:ext cx="5470764" cy="4676821"/>
          </a:xfrm>
          <a:prstGeom prst="rect">
            <a:avLst/>
          </a:prstGeom>
        </p:spPr>
      </p:pic>
      <p:sp>
        <p:nvSpPr>
          <p:cNvPr id="9" name="Espace réservé du contenu 8">
            <a:extLst>
              <a:ext uri="{FF2B5EF4-FFF2-40B4-BE49-F238E27FC236}">
                <a16:creationId xmlns:a16="http://schemas.microsoft.com/office/drawing/2014/main" id="{1B4B9CF0-7430-724D-8A8E-B16811D08E8B}"/>
              </a:ext>
            </a:extLst>
          </p:cNvPr>
          <p:cNvSpPr>
            <a:spLocks noGrp="1"/>
          </p:cNvSpPr>
          <p:nvPr>
            <p:ph idx="1"/>
          </p:nvPr>
        </p:nvSpPr>
        <p:spPr>
          <a:xfrm>
            <a:off x="1043608" y="6021288"/>
            <a:ext cx="7643192" cy="303312"/>
          </a:xfrm>
        </p:spPr>
        <p:txBody>
          <a:bodyPr/>
          <a:lstStyle/>
          <a:p>
            <a:r>
              <a:rPr lang="fr-FR" dirty="0"/>
              <a:t> </a:t>
            </a:r>
          </a:p>
        </p:txBody>
      </p:sp>
    </p:spTree>
    <p:extLst>
      <p:ext uri="{BB962C8B-B14F-4D97-AF65-F5344CB8AC3E}">
        <p14:creationId xmlns:p14="http://schemas.microsoft.com/office/powerpoint/2010/main" val="954377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WiseMapping</a:t>
            </a:r>
            <a:r>
              <a:rPr lang="fr-FR" sz="2000" dirty="0" err="1"/>
              <a:t>Fevrier</a:t>
            </a:r>
            <a:r>
              <a:rPr lang="fr-FR" sz="2000" dirty="0"/>
              <a:t> 2017</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34</a:t>
            </a:fld>
            <a:endParaRPr lang="fr-FR"/>
          </a:p>
        </p:txBody>
      </p:sp>
      <p:sp>
        <p:nvSpPr>
          <p:cNvPr id="3" name="Espace réservé du contenu 2"/>
          <p:cNvSpPr>
            <a:spLocks noGrp="1"/>
          </p:cNvSpPr>
          <p:nvPr>
            <p:ph idx="1"/>
          </p:nvPr>
        </p:nvSpPr>
        <p:spPr/>
        <p:txBody>
          <a:bodyPr/>
          <a:lstStyle/>
          <a:p>
            <a:r>
              <a:rPr lang="fr-FR" dirty="0">
                <a:hlinkClick r:id="rId2"/>
              </a:rPr>
              <a:t>http://www.wisemapping.com</a:t>
            </a:r>
            <a:endParaRPr lang="fr-FR" dirty="0"/>
          </a:p>
          <a:p>
            <a:pPr lvl="1"/>
            <a:r>
              <a:rPr lang="fr-FR" dirty="0"/>
              <a:t>Gratuit, en ligne</a:t>
            </a:r>
          </a:p>
          <a:p>
            <a:pPr lvl="1"/>
            <a:r>
              <a:rPr lang="fr-FR" dirty="0"/>
              <a:t>Import/export avec </a:t>
            </a:r>
            <a:r>
              <a:rPr lang="fr-FR" dirty="0" err="1"/>
              <a:t>freemind</a:t>
            </a:r>
            <a:endParaRPr lang="fr-FR" dirty="0"/>
          </a:p>
          <a:p>
            <a:pPr lvl="1"/>
            <a:r>
              <a:rPr lang="fr-FR" dirty="0"/>
              <a:t>donation</a:t>
            </a:r>
          </a:p>
          <a:p>
            <a:r>
              <a:rPr lang="fr-FR" dirty="0"/>
              <a:t>Un site qui repose sur ce logiciel </a:t>
            </a:r>
          </a:p>
          <a:p>
            <a:pPr lvl="1"/>
            <a:r>
              <a:rPr lang="fr-FR" dirty="0" err="1"/>
              <a:t>https</a:t>
            </a:r>
            <a:r>
              <a:rPr lang="fr-FR" dirty="0"/>
              <a:t>://</a:t>
            </a:r>
            <a:r>
              <a:rPr lang="fr-FR" dirty="0" err="1"/>
              <a:t>framindmap.org</a:t>
            </a:r>
            <a:endParaRPr lang="fr-FR" dirty="0"/>
          </a:p>
          <a:p>
            <a:pPr lvl="1"/>
            <a:endParaRPr lang="fr-FR" dirty="0"/>
          </a:p>
          <a:p>
            <a:endParaRPr lang="fr-FR" dirty="0"/>
          </a:p>
        </p:txBody>
      </p:sp>
    </p:spTree>
    <p:extLst>
      <p:ext uri="{BB962C8B-B14F-4D97-AF65-F5344CB8AC3E}">
        <p14:creationId xmlns:p14="http://schemas.microsoft.com/office/powerpoint/2010/main" val="3438548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905"/>
            <a:ext cx="8229600" cy="1143000"/>
          </a:xfrm>
        </p:spPr>
        <p:txBody>
          <a:bodyPr/>
          <a:lstStyle/>
          <a:p>
            <a:r>
              <a:rPr lang="fr-FR" dirty="0"/>
              <a:t>Mindnode </a:t>
            </a:r>
            <a:r>
              <a:rPr lang="fr-FR" sz="2000" dirty="0" err="1"/>
              <a:t>Fevrier</a:t>
            </a:r>
            <a:r>
              <a:rPr lang="fr-FR" sz="2000" dirty="0"/>
              <a:t> 2022</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35</a:t>
            </a:fld>
            <a:endParaRPr lang="fr-FR"/>
          </a:p>
        </p:txBody>
      </p:sp>
      <p:sp>
        <p:nvSpPr>
          <p:cNvPr id="3" name="Espace réservé du contenu 2"/>
          <p:cNvSpPr>
            <a:spLocks noGrp="1"/>
          </p:cNvSpPr>
          <p:nvPr>
            <p:ph idx="1"/>
          </p:nvPr>
        </p:nvSpPr>
        <p:spPr>
          <a:xfrm>
            <a:off x="457200" y="1992208"/>
            <a:ext cx="8229600" cy="4389120"/>
          </a:xfrm>
        </p:spPr>
        <p:txBody>
          <a:bodyPr/>
          <a:lstStyle/>
          <a:p>
            <a:r>
              <a:rPr lang="fr-FR" dirty="0"/>
              <a:t>Version Mac : 2,99 Euros abonnement mensuel</a:t>
            </a:r>
          </a:p>
          <a:p>
            <a:r>
              <a:rPr lang="fr-FR" dirty="0"/>
              <a:t>Version iOS (iPad et iPhone) : 2,99 Euros abonnement mensuel</a:t>
            </a:r>
          </a:p>
        </p:txBody>
      </p:sp>
    </p:spTree>
    <p:extLst>
      <p:ext uri="{BB962C8B-B14F-4D97-AF65-F5344CB8AC3E}">
        <p14:creationId xmlns:p14="http://schemas.microsoft.com/office/powerpoint/2010/main" val="64865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59432"/>
            <a:ext cx="8229600" cy="1143000"/>
          </a:xfrm>
        </p:spPr>
        <p:txBody>
          <a:bodyPr/>
          <a:lstStyle/>
          <a:p>
            <a:r>
              <a:rPr lang="fr-FR" dirty="0" err="1"/>
              <a:t>iMindmap</a:t>
            </a:r>
            <a:r>
              <a:rPr lang="fr-FR" sz="2000" dirty="0" err="1"/>
              <a:t>Fevrier</a:t>
            </a:r>
            <a:r>
              <a:rPr lang="fr-FR" sz="2000" dirty="0"/>
              <a:t> 2017 =&gt; </a:t>
            </a:r>
            <a:r>
              <a:rPr lang="fr-FR" sz="2000" dirty="0" err="1"/>
              <a:t>Ayoa</a:t>
            </a:r>
            <a:r>
              <a:rPr lang="fr-FR" sz="2000" dirty="0"/>
              <a:t> (2025)</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36</a:t>
            </a:fld>
            <a:endParaRPr lang="fr-FR"/>
          </a:p>
        </p:txBody>
      </p:sp>
      <p:sp>
        <p:nvSpPr>
          <p:cNvPr id="6" name="ZoneTexte 5"/>
          <p:cNvSpPr txBox="1"/>
          <p:nvPr/>
        </p:nvSpPr>
        <p:spPr>
          <a:xfrm>
            <a:off x="164757" y="1585784"/>
            <a:ext cx="2805200" cy="646331"/>
          </a:xfrm>
          <a:prstGeom prst="rect">
            <a:avLst/>
          </a:prstGeom>
          <a:noFill/>
        </p:spPr>
        <p:txBody>
          <a:bodyPr wrap="none" rtlCol="0">
            <a:spAutoFit/>
          </a:bodyPr>
          <a:lstStyle/>
          <a:p>
            <a:r>
              <a:rPr lang="fr-FR" dirty="0"/>
              <a:t>Version Mac, Windows</a:t>
            </a:r>
          </a:p>
          <a:p>
            <a:r>
              <a:rPr lang="fr-FR" dirty="0"/>
              <a:t>Version iOS et Android</a:t>
            </a:r>
          </a:p>
        </p:txBody>
      </p:sp>
      <p:pic>
        <p:nvPicPr>
          <p:cNvPr id="5" name="Image 4">
            <a:extLst>
              <a:ext uri="{FF2B5EF4-FFF2-40B4-BE49-F238E27FC236}">
                <a16:creationId xmlns:a16="http://schemas.microsoft.com/office/drawing/2014/main" id="{77A54678-CC4A-6A72-B7C1-048E95915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585784"/>
            <a:ext cx="4252511" cy="4213896"/>
          </a:xfrm>
          <a:prstGeom prst="rect">
            <a:avLst/>
          </a:prstGeom>
        </p:spPr>
      </p:pic>
    </p:spTree>
    <p:extLst>
      <p:ext uri="{BB962C8B-B14F-4D97-AF65-F5344CB8AC3E}">
        <p14:creationId xmlns:p14="http://schemas.microsoft.com/office/powerpoint/2010/main" val="2340279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905"/>
            <a:ext cx="8229600" cy="1143000"/>
          </a:xfrm>
        </p:spPr>
        <p:txBody>
          <a:bodyPr/>
          <a:lstStyle/>
          <a:p>
            <a:r>
              <a:rPr lang="fr-FR" dirty="0"/>
              <a:t>Mindmanager </a:t>
            </a:r>
            <a:r>
              <a:rPr lang="fr-FR" sz="2000" dirty="0" err="1"/>
              <a:t>Fevrier</a:t>
            </a:r>
            <a:r>
              <a:rPr lang="fr-FR" sz="2000" dirty="0"/>
              <a:t> 2025</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37</a:t>
            </a:fld>
            <a:endParaRPr lang="fr-FR"/>
          </a:p>
        </p:txBody>
      </p:sp>
      <p:sp>
        <p:nvSpPr>
          <p:cNvPr id="3" name="Espace réservé du contenu 2"/>
          <p:cNvSpPr>
            <a:spLocks noGrp="1"/>
          </p:cNvSpPr>
          <p:nvPr>
            <p:ph idx="1"/>
          </p:nvPr>
        </p:nvSpPr>
        <p:spPr>
          <a:xfrm>
            <a:off x="395536" y="1154905"/>
            <a:ext cx="6480720" cy="1655604"/>
          </a:xfrm>
        </p:spPr>
        <p:txBody>
          <a:bodyPr/>
          <a:lstStyle/>
          <a:p>
            <a:r>
              <a:rPr lang="fr-FR" dirty="0"/>
              <a:t>Anciens tarifs 2017</a:t>
            </a:r>
          </a:p>
          <a:p>
            <a:pPr lvl="1"/>
            <a:r>
              <a:rPr lang="fr-FR" dirty="0"/>
              <a:t>Version Mac : 214 Euros HT</a:t>
            </a:r>
          </a:p>
          <a:p>
            <a:pPr lvl="1"/>
            <a:r>
              <a:rPr lang="fr-FR" dirty="0"/>
              <a:t>Version Windows : 349 Euros HT</a:t>
            </a:r>
          </a:p>
          <a:p>
            <a:r>
              <a:rPr lang="fr-FR" dirty="0"/>
              <a:t>Nouveaux tarifs 2025</a:t>
            </a:r>
          </a:p>
        </p:txBody>
      </p:sp>
      <p:pic>
        <p:nvPicPr>
          <p:cNvPr id="7" name="Image 6">
            <a:extLst>
              <a:ext uri="{FF2B5EF4-FFF2-40B4-BE49-F238E27FC236}">
                <a16:creationId xmlns:a16="http://schemas.microsoft.com/office/drawing/2014/main" id="{F0DEA5B4-D669-4E4A-8A0C-2A096E719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353712"/>
            <a:ext cx="7452320" cy="3184472"/>
          </a:xfrm>
          <a:prstGeom prst="rect">
            <a:avLst/>
          </a:prstGeom>
        </p:spPr>
      </p:pic>
    </p:spTree>
    <p:extLst>
      <p:ext uri="{BB962C8B-B14F-4D97-AF65-F5344CB8AC3E}">
        <p14:creationId xmlns:p14="http://schemas.microsoft.com/office/powerpoint/2010/main" val="3117485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logiciels</a:t>
            </a:r>
          </a:p>
        </p:txBody>
      </p:sp>
      <p:sp>
        <p:nvSpPr>
          <p:cNvPr id="3" name="Espace réservé du contenu 2"/>
          <p:cNvSpPr>
            <a:spLocks noGrp="1"/>
          </p:cNvSpPr>
          <p:nvPr>
            <p:ph idx="1"/>
          </p:nvPr>
        </p:nvSpPr>
        <p:spPr/>
        <p:txBody>
          <a:bodyPr/>
          <a:lstStyle/>
          <a:p>
            <a:r>
              <a:rPr lang="fr-FR" dirty="0"/>
              <a:t>Freemind (</a:t>
            </a:r>
            <a:r>
              <a:rPr lang="fr-FR" dirty="0" err="1"/>
              <a:t>nécesite</a:t>
            </a:r>
            <a:r>
              <a:rPr lang="fr-FR" dirty="0"/>
              <a:t> l'installation de Java) – gratuit</a:t>
            </a:r>
          </a:p>
          <a:p>
            <a:pPr lvl="1"/>
            <a:r>
              <a:rPr lang="fr-FR" dirty="0"/>
              <a:t>(Mac, Windows, ...)</a:t>
            </a:r>
          </a:p>
          <a:p>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38</a:t>
            </a:fld>
            <a:endParaRPr lang="fr-FR"/>
          </a:p>
        </p:txBody>
      </p:sp>
    </p:spTree>
    <p:extLst>
      <p:ext uri="{BB962C8B-B14F-4D97-AF65-F5344CB8AC3E}">
        <p14:creationId xmlns:p14="http://schemas.microsoft.com/office/powerpoint/2010/main" val="1251577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Exploration de </a:t>
            </a:r>
            <a:r>
              <a:rPr lang="fr-FR" dirty="0" err="1"/>
              <a:t>SimpleMind</a:t>
            </a:r>
            <a:endParaRPr lang="fr-FR" dirty="0"/>
          </a:p>
        </p:txBody>
      </p:sp>
      <p:sp>
        <p:nvSpPr>
          <p:cNvPr id="3" name="Espace réservé du contenu 2"/>
          <p:cNvSpPr>
            <a:spLocks noGrp="1"/>
          </p:cNvSpPr>
          <p:nvPr>
            <p:ph idx="1"/>
          </p:nvPr>
        </p:nvSpPr>
        <p:spPr/>
        <p:txBody>
          <a:bodyPr/>
          <a:lstStyle/>
          <a:p>
            <a:r>
              <a:rPr lang="fr-FR" dirty="0"/>
              <a:t>Essayez de créer le </a:t>
            </a:r>
            <a:r>
              <a:rPr lang="fr-FR" dirty="0" err="1"/>
              <a:t>mindmap</a:t>
            </a:r>
            <a:r>
              <a:rPr lang="fr-FR" dirty="0"/>
              <a:t> anniversaire réalisé précédemment</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39</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Mindmap</a:t>
            </a:r>
            <a:endParaRPr lang="fr-FR" dirty="0"/>
          </a:p>
        </p:txBody>
      </p:sp>
      <p:sp>
        <p:nvSpPr>
          <p:cNvPr id="3" name="Espace réservé du contenu 2"/>
          <p:cNvSpPr>
            <a:spLocks noGrp="1"/>
          </p:cNvSpPr>
          <p:nvPr>
            <p:ph idx="1"/>
          </p:nvPr>
        </p:nvSpPr>
        <p:spPr/>
        <p:txBody>
          <a:bodyPr/>
          <a:lstStyle/>
          <a:p>
            <a:r>
              <a:rPr lang="fr-FR" dirty="0"/>
              <a:t>Un </a:t>
            </a:r>
            <a:r>
              <a:rPr lang="fr-FR" dirty="0" err="1"/>
              <a:t>mindmap</a:t>
            </a:r>
            <a:r>
              <a:rPr lang="fr-FR" dirty="0"/>
              <a:t> est une sorte de carte conceptuelle.</a:t>
            </a:r>
          </a:p>
          <a:p>
            <a:endParaRPr lang="fr-FR" dirty="0"/>
          </a:p>
          <a:p>
            <a:r>
              <a:rPr lang="fr-FR" dirty="0" err="1"/>
              <a:t>Mindmap</a:t>
            </a:r>
            <a:r>
              <a:rPr lang="fr-FR" dirty="0"/>
              <a:t> = carte conceptuelle (très) simplifiée</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4</a:t>
            </a:fld>
            <a:endParaRPr lang="fr-FR"/>
          </a:p>
        </p:txBody>
      </p:sp>
    </p:spTree>
    <p:extLst>
      <p:ext uri="{BB962C8B-B14F-4D97-AF65-F5344CB8AC3E}">
        <p14:creationId xmlns:p14="http://schemas.microsoft.com/office/powerpoint/2010/main" val="296889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36680"/>
          </a:xfrm>
        </p:spPr>
        <p:txBody>
          <a:bodyPr>
            <a:normAutofit fontScale="90000"/>
          </a:bodyPr>
          <a:lstStyle/>
          <a:p>
            <a:r>
              <a:rPr lang="fr-FR" dirty="0"/>
              <a:t>Carte conceptuelle</a:t>
            </a:r>
          </a:p>
        </p:txBody>
      </p:sp>
      <p:sp>
        <p:nvSpPr>
          <p:cNvPr id="3" name="Espace réservé du contenu 2"/>
          <p:cNvSpPr>
            <a:spLocks noGrp="1"/>
          </p:cNvSpPr>
          <p:nvPr>
            <p:ph idx="1"/>
          </p:nvPr>
        </p:nvSpPr>
        <p:spPr>
          <a:xfrm>
            <a:off x="539552" y="1484784"/>
            <a:ext cx="8604448" cy="576064"/>
          </a:xfrm>
        </p:spPr>
        <p:txBody>
          <a:bodyPr>
            <a:normAutofit/>
          </a:bodyPr>
          <a:lstStyle/>
          <a:p>
            <a:r>
              <a:rPr lang="fr-FR" sz="2000" dirty="0"/>
              <a:t>constitué de nœuds (les concepts) et de relations liant ces concepts</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5</a:t>
            </a:fld>
            <a:endParaRPr lang="fr-FR"/>
          </a:p>
        </p:txBody>
      </p:sp>
      <p:pic>
        <p:nvPicPr>
          <p:cNvPr id="5" name="Image 4" descr="Capture d’écran 2012-06-26 à 01.28.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16832"/>
            <a:ext cx="8748464" cy="4739476"/>
          </a:xfrm>
          <a:prstGeom prst="rect">
            <a:avLst/>
          </a:prstGeom>
        </p:spPr>
      </p:pic>
    </p:spTree>
    <p:extLst>
      <p:ext uri="{BB962C8B-B14F-4D97-AF65-F5344CB8AC3E}">
        <p14:creationId xmlns:p14="http://schemas.microsoft.com/office/powerpoint/2010/main" val="126727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990600"/>
          </a:xfrm>
        </p:spPr>
        <p:txBody>
          <a:bodyPr/>
          <a:lstStyle/>
          <a:p>
            <a:r>
              <a:rPr lang="fr-FR" dirty="0"/>
              <a:t>Carte conceptuelle (2)</a:t>
            </a:r>
          </a:p>
        </p:txBody>
      </p:sp>
      <p:pic>
        <p:nvPicPr>
          <p:cNvPr id="5" name="Espace réservé du contenu 4" descr="Capture d’écran 2013-02-27 à 00.48.20.png"/>
          <p:cNvPicPr>
            <a:picLocks noGrp="1" noChangeAspect="1"/>
          </p:cNvPicPr>
          <p:nvPr>
            <p:ph idx="1"/>
          </p:nvPr>
        </p:nvPicPr>
        <p:blipFill>
          <a:blip r:embed="rId2"/>
          <a:srcRect l="-11581" r="-11581"/>
          <a:stretch>
            <a:fillRect/>
          </a:stretch>
        </p:blipFill>
        <p:spPr>
          <a:xfrm>
            <a:off x="457200" y="1447800"/>
            <a:ext cx="9144000" cy="4876800"/>
          </a:xfrm>
        </p:spPr>
      </p:pic>
      <p:sp>
        <p:nvSpPr>
          <p:cNvPr id="4" name="Espace réservé du numéro de diapositive 3"/>
          <p:cNvSpPr>
            <a:spLocks noGrp="1"/>
          </p:cNvSpPr>
          <p:nvPr>
            <p:ph type="sldNum" sz="quarter" idx="12"/>
          </p:nvPr>
        </p:nvSpPr>
        <p:spPr/>
        <p:txBody>
          <a:bodyPr/>
          <a:lstStyle/>
          <a:p>
            <a:fld id="{6B0D75E0-000E-4205-BFEA-3AF7661435EE}" type="slidenum">
              <a:rPr lang="fr-FR" smtClean="0"/>
              <a:pPr/>
              <a:t>6</a:t>
            </a:fld>
            <a:endParaRPr lang="fr-FR"/>
          </a:p>
        </p:txBody>
      </p:sp>
    </p:spTree>
    <p:extLst>
      <p:ext uri="{BB962C8B-B14F-4D97-AF65-F5344CB8AC3E}">
        <p14:creationId xmlns:p14="http://schemas.microsoft.com/office/powerpoint/2010/main" val="160630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19256" cy="780696"/>
          </a:xfrm>
        </p:spPr>
        <p:txBody>
          <a:bodyPr>
            <a:normAutofit fontScale="90000"/>
          </a:bodyPr>
          <a:lstStyle/>
          <a:p>
            <a:r>
              <a:rPr lang="fr-FR" sz="3600" dirty="0"/>
              <a:t>A concept </a:t>
            </a:r>
            <a:r>
              <a:rPr lang="fr-FR" sz="3600" dirty="0" err="1"/>
              <a:t>map</a:t>
            </a:r>
            <a:r>
              <a:rPr lang="fr-FR" sz="3600" dirty="0"/>
              <a:t> about concept </a:t>
            </a:r>
            <a:r>
              <a:rPr lang="fr-FR" sz="3600" dirty="0" err="1"/>
              <a:t>mapping</a:t>
            </a:r>
            <a:br>
              <a:rPr lang="fr-FR" sz="3600" dirty="0"/>
            </a:br>
            <a:r>
              <a:rPr lang="fr-FR" sz="1800" dirty="0"/>
              <a:t>(in « </a:t>
            </a:r>
            <a:r>
              <a:rPr lang="fr-FR" sz="1800" b="1" dirty="0"/>
              <a:t>Concept </a:t>
            </a:r>
            <a:r>
              <a:rPr lang="fr-FR" sz="1800" b="1" dirty="0" err="1"/>
              <a:t>Maps</a:t>
            </a:r>
            <a:r>
              <a:rPr lang="fr-FR" sz="1800" b="1" dirty="0"/>
              <a:t>: </a:t>
            </a:r>
            <a:r>
              <a:rPr lang="fr-FR" sz="1800" b="1" dirty="0" err="1"/>
              <a:t>What</a:t>
            </a:r>
            <a:r>
              <a:rPr lang="fr-FR" sz="1800" b="1" dirty="0"/>
              <a:t> the </a:t>
            </a:r>
            <a:r>
              <a:rPr lang="fr-FR" sz="1800" b="1" dirty="0" err="1"/>
              <a:t>heck</a:t>
            </a:r>
            <a:r>
              <a:rPr lang="fr-FR" sz="1800" b="1" dirty="0"/>
              <a:t> </a:t>
            </a:r>
            <a:r>
              <a:rPr lang="fr-FR" sz="1800" b="1" dirty="0" err="1"/>
              <a:t>is</a:t>
            </a:r>
            <a:r>
              <a:rPr lang="fr-FR" sz="1800" b="1" dirty="0"/>
              <a:t> </a:t>
            </a:r>
            <a:r>
              <a:rPr lang="fr-FR" sz="1800" b="1" dirty="0" err="1"/>
              <a:t>this</a:t>
            </a:r>
            <a:r>
              <a:rPr lang="fr-FR" sz="1800" b="1" dirty="0"/>
              <a:t>? » : Joseph Novak</a:t>
            </a:r>
            <a:endParaRPr lang="fr-FR" sz="1800" dirty="0"/>
          </a:p>
        </p:txBody>
      </p:sp>
      <p:pic>
        <p:nvPicPr>
          <p:cNvPr id="5" name="Espace réservé du contenu 4" descr="cmap.gif"/>
          <p:cNvPicPr>
            <a:picLocks noGrp="1" noChangeAspect="1"/>
          </p:cNvPicPr>
          <p:nvPr>
            <p:ph idx="1"/>
          </p:nvPr>
        </p:nvPicPr>
        <p:blipFill rotWithShape="1">
          <a:blip r:embed="rId2">
            <a:extLst>
              <a:ext uri="{28A0092B-C50C-407E-A947-70E740481C1C}">
                <a14:useLocalDpi xmlns:a14="http://schemas.microsoft.com/office/drawing/2010/main" val="0"/>
              </a:ext>
            </a:extLst>
          </a:blip>
          <a:srcRect l="692" t="-1240" r="-4608" b="1530"/>
          <a:stretch/>
        </p:blipFill>
        <p:spPr>
          <a:xfrm>
            <a:off x="0" y="1772815"/>
            <a:ext cx="9116005" cy="4724237"/>
          </a:xfrm>
        </p:spPr>
      </p:pic>
      <p:sp>
        <p:nvSpPr>
          <p:cNvPr id="4" name="Espace réservé du numéro de diapositive 3"/>
          <p:cNvSpPr>
            <a:spLocks noGrp="1"/>
          </p:cNvSpPr>
          <p:nvPr>
            <p:ph type="sldNum" sz="quarter" idx="12"/>
          </p:nvPr>
        </p:nvSpPr>
        <p:spPr/>
        <p:txBody>
          <a:bodyPr/>
          <a:lstStyle/>
          <a:p>
            <a:fld id="{6B0D75E0-000E-4205-BFEA-3AF7661435EE}" type="slidenum">
              <a:rPr lang="fr-FR" smtClean="0"/>
              <a:pPr/>
              <a:t>7</a:t>
            </a:fld>
            <a:endParaRPr lang="fr-FR"/>
          </a:p>
        </p:txBody>
      </p:sp>
    </p:spTree>
    <p:extLst>
      <p:ext uri="{BB962C8B-B14F-4D97-AF65-F5344CB8AC3E}">
        <p14:creationId xmlns:p14="http://schemas.microsoft.com/office/powerpoint/2010/main" val="250646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579296" cy="648072"/>
          </a:xfrm>
        </p:spPr>
        <p:txBody>
          <a:bodyPr>
            <a:normAutofit/>
          </a:bodyPr>
          <a:lstStyle/>
          <a:p>
            <a:r>
              <a:rPr lang="fr-FR" sz="3200" dirty="0"/>
              <a:t>Références pour la création de cartes conceptuelles</a:t>
            </a:r>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8</a:t>
            </a:fld>
            <a:endParaRPr lang="fr-FR"/>
          </a:p>
        </p:txBody>
      </p:sp>
      <p:sp>
        <p:nvSpPr>
          <p:cNvPr id="6" name="Espace réservé du contenu 5"/>
          <p:cNvSpPr>
            <a:spLocks noGrp="1"/>
          </p:cNvSpPr>
          <p:nvPr>
            <p:ph idx="1"/>
          </p:nvPr>
        </p:nvSpPr>
        <p:spPr/>
        <p:txBody>
          <a:bodyPr>
            <a:normAutofit fontScale="77500" lnSpcReduction="20000"/>
          </a:bodyPr>
          <a:lstStyle/>
          <a:p>
            <a:r>
              <a:rPr lang="fr-FR" dirty="0"/>
              <a:t> Explications vidéo de </a:t>
            </a:r>
            <a:r>
              <a:rPr lang="fr-FR" dirty="0" err="1"/>
              <a:t>rémi</a:t>
            </a:r>
            <a:r>
              <a:rPr lang="fr-FR" dirty="0"/>
              <a:t> Bachelet - MCF à  l'Ecole Centrale de Lille</a:t>
            </a:r>
          </a:p>
          <a:p>
            <a:endParaRPr lang="fr-FR" dirty="0"/>
          </a:p>
          <a:p>
            <a:pPr marL="0" indent="0">
              <a:buNone/>
            </a:pPr>
            <a:r>
              <a:rPr lang="fr-FR" dirty="0"/>
              <a:t>-&gt; http://rb.ec-lille.fr/l/Cours_de_cartes_conceptuelles.htm</a:t>
            </a:r>
            <a:endParaRPr lang="fr-FR" sz="2300" dirty="0"/>
          </a:p>
          <a:p>
            <a:r>
              <a:rPr lang="fr-FR" dirty="0"/>
              <a:t>vidéo youtube :</a:t>
            </a:r>
          </a:p>
          <a:p>
            <a:r>
              <a:rPr lang="fr-FR" baseline="30000" dirty="0">
                <a:sym typeface="Wingdings" pitchFamily="2" charset="2"/>
              </a:rPr>
              <a:t>Cartes conceptuelles et mindmapping : Rémi Bachelet </a:t>
            </a:r>
            <a:br>
              <a:rPr lang="fr-FR" baseline="30000" dirty="0">
                <a:sym typeface="Wingdings" pitchFamily="2" charset="2"/>
              </a:rPr>
            </a:br>
            <a:r>
              <a:rPr lang="fr-FR" baseline="30000" dirty="0">
                <a:sym typeface="Wingdings" pitchFamily="2" charset="2"/>
              </a:rPr>
              <a:t>(</a:t>
            </a:r>
            <a:r>
              <a:rPr lang="fr-FR" dirty="0"/>
              <a:t>https://youtu.be/S_p_ph6Fzjc   </a:t>
            </a:r>
            <a:r>
              <a:rPr lang="fr-FR" dirty="0">
                <a:sym typeface="Wingdings" pitchFamily="2" charset="2"/>
              </a:rPr>
              <a:t> 1</a:t>
            </a:r>
            <a:r>
              <a:rPr lang="fr-FR" baseline="30000" dirty="0">
                <a:sym typeface="Wingdings" pitchFamily="2" charset="2"/>
              </a:rPr>
              <a:t>ere vidéo sur 6 </a:t>
            </a:r>
          </a:p>
          <a:p>
            <a:r>
              <a:rPr lang="fr-FR" dirty="0"/>
              <a:t>)</a:t>
            </a:r>
          </a:p>
          <a:p>
            <a:endParaRPr lang="fr-FR" dirty="0"/>
          </a:p>
          <a:p>
            <a:r>
              <a:rPr lang="fr-FR" dirty="0"/>
              <a:t>Article original  "The </a:t>
            </a:r>
            <a:r>
              <a:rPr lang="fr-FR" dirty="0" err="1"/>
              <a:t>Theory</a:t>
            </a:r>
            <a:r>
              <a:rPr lang="fr-FR" dirty="0"/>
              <a:t> </a:t>
            </a:r>
            <a:r>
              <a:rPr lang="fr-FR" dirty="0" err="1"/>
              <a:t>Underlying</a:t>
            </a:r>
            <a:r>
              <a:rPr lang="fr-FR" dirty="0"/>
              <a:t> Concept </a:t>
            </a:r>
            <a:r>
              <a:rPr lang="fr-FR" dirty="0" err="1"/>
              <a:t>Maps</a:t>
            </a:r>
            <a:r>
              <a:rPr lang="fr-FR" dirty="0"/>
              <a:t> and How to </a:t>
            </a:r>
            <a:r>
              <a:rPr lang="fr-FR" dirty="0" err="1"/>
              <a:t>Construct</a:t>
            </a:r>
            <a:r>
              <a:rPr lang="fr-FR" dirty="0"/>
              <a:t> and Use </a:t>
            </a:r>
            <a:r>
              <a:rPr lang="fr-FR" dirty="0" err="1"/>
              <a:t>Them</a:t>
            </a:r>
            <a:r>
              <a:rPr lang="fr-FR" dirty="0"/>
              <a:t>" (2006)</a:t>
            </a:r>
          </a:p>
          <a:p>
            <a:pPr marL="0" indent="0">
              <a:buNone/>
            </a:pPr>
            <a:r>
              <a:rPr lang="fr-FR" dirty="0"/>
              <a:t>-&gt;  </a:t>
            </a:r>
            <a:r>
              <a:rPr lang="fr-FR" sz="2300" dirty="0"/>
              <a:t>http://</a:t>
            </a:r>
            <a:r>
              <a:rPr lang="fr-FR" sz="2300" dirty="0" err="1"/>
              <a:t>cmap.ihmc.us</a:t>
            </a:r>
            <a:r>
              <a:rPr lang="fr-FR" sz="2300" dirty="0"/>
              <a:t>/Publications/ResearchPapers/TheoryCmaps/TheoryUnderlyingConceptMaps.htm</a:t>
            </a:r>
            <a:r>
              <a:rPr lang="fr-FR" dirty="0"/>
              <a:t> </a:t>
            </a:r>
          </a:p>
          <a:p>
            <a:r>
              <a:rPr lang="fr-FR" dirty="0"/>
              <a:t>Article retravaillé "Concept </a:t>
            </a:r>
            <a:r>
              <a:rPr lang="fr-FR" dirty="0" err="1"/>
              <a:t>Maps</a:t>
            </a:r>
            <a:r>
              <a:rPr lang="fr-FR" dirty="0"/>
              <a:t>: </a:t>
            </a:r>
            <a:r>
              <a:rPr lang="fr-FR" dirty="0" err="1"/>
              <a:t>What</a:t>
            </a:r>
            <a:r>
              <a:rPr lang="fr-FR" dirty="0"/>
              <a:t> the </a:t>
            </a:r>
            <a:r>
              <a:rPr lang="fr-FR" dirty="0" err="1"/>
              <a:t>heck</a:t>
            </a:r>
            <a:r>
              <a:rPr lang="fr-FR" dirty="0"/>
              <a:t> </a:t>
            </a:r>
            <a:r>
              <a:rPr lang="fr-FR" dirty="0" err="1"/>
              <a:t>is</a:t>
            </a:r>
            <a:r>
              <a:rPr lang="fr-FR" dirty="0"/>
              <a:t> </a:t>
            </a:r>
            <a:r>
              <a:rPr lang="fr-FR" dirty="0" err="1"/>
              <a:t>this</a:t>
            </a:r>
            <a:r>
              <a:rPr lang="fr-FR" dirty="0"/>
              <a:t>?" de Novak (2008)</a:t>
            </a:r>
          </a:p>
          <a:p>
            <a:pPr marL="0" indent="0">
              <a:buNone/>
            </a:pPr>
            <a:r>
              <a:rPr lang="fr-FR" dirty="0"/>
              <a:t>-&gt;  </a:t>
            </a:r>
            <a:r>
              <a:rPr lang="fr-FR" dirty="0" err="1"/>
              <a:t>https</a:t>
            </a:r>
            <a:r>
              <a:rPr lang="fr-FR" dirty="0"/>
              <a:t>://</a:t>
            </a:r>
            <a:r>
              <a:rPr lang="fr-FR" dirty="0" err="1"/>
              <a:t>www.msu.edu</a:t>
            </a:r>
            <a:r>
              <a:rPr lang="fr-FR" dirty="0"/>
              <a:t>/~</a:t>
            </a:r>
            <a:r>
              <a:rPr lang="fr-FR" dirty="0" err="1"/>
              <a:t>luckie</a:t>
            </a:r>
            <a:r>
              <a:rPr lang="fr-FR" dirty="0"/>
              <a:t>/</a:t>
            </a:r>
            <a:r>
              <a:rPr lang="fr-FR" dirty="0" err="1"/>
              <a:t>ctools</a:t>
            </a:r>
            <a:r>
              <a:rPr lang="fr-FR" dirty="0"/>
              <a:t>/</a:t>
            </a:r>
          </a:p>
          <a:p>
            <a:endParaRPr lang="fr-FR" dirty="0"/>
          </a:p>
          <a:p>
            <a:endParaRPr lang="fr-FR" dirty="0"/>
          </a:p>
          <a:p>
            <a:endParaRPr lang="fr-FR" dirty="0"/>
          </a:p>
        </p:txBody>
      </p:sp>
    </p:spTree>
    <p:extLst>
      <p:ext uri="{BB962C8B-B14F-4D97-AF65-F5344CB8AC3E}">
        <p14:creationId xmlns:p14="http://schemas.microsoft.com/office/powerpoint/2010/main" val="201334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Editeurs de cartes conceptuelles</a:t>
            </a:r>
          </a:p>
        </p:txBody>
      </p:sp>
      <p:sp>
        <p:nvSpPr>
          <p:cNvPr id="3" name="Espace réservé du contenu 2"/>
          <p:cNvSpPr>
            <a:spLocks noGrp="1"/>
          </p:cNvSpPr>
          <p:nvPr>
            <p:ph idx="1"/>
          </p:nvPr>
        </p:nvSpPr>
        <p:spPr/>
        <p:txBody>
          <a:bodyPr/>
          <a:lstStyle/>
          <a:p>
            <a:r>
              <a:rPr lang="fr-FR" dirty="0"/>
              <a:t>Cmap (</a:t>
            </a:r>
            <a:r>
              <a:rPr lang="fr-FR" dirty="0">
                <a:hlinkClick r:id="rId2"/>
              </a:rPr>
              <a:t>http://cmap.ihmc.us/</a:t>
            </a:r>
            <a:r>
              <a:rPr lang="fr-FR" dirty="0"/>
              <a:t>)</a:t>
            </a:r>
          </a:p>
          <a:p>
            <a:pPr lvl="1"/>
            <a:r>
              <a:rPr lang="fr-FR" dirty="0"/>
              <a:t>IHMC : Institute for </a:t>
            </a:r>
            <a:r>
              <a:rPr lang="fr-FR" dirty="0" err="1"/>
              <a:t>Human</a:t>
            </a:r>
            <a:r>
              <a:rPr lang="fr-FR" dirty="0"/>
              <a:t> and Machine Cognition</a:t>
            </a:r>
          </a:p>
          <a:p>
            <a:r>
              <a:rPr lang="fr-FR" dirty="0"/>
              <a:t>VUE (</a:t>
            </a:r>
            <a:r>
              <a:rPr lang="fr-FR" b="1" i="1" dirty="0"/>
              <a:t>V</a:t>
            </a:r>
            <a:r>
              <a:rPr lang="fr-FR" i="1" dirty="0"/>
              <a:t>isual </a:t>
            </a:r>
            <a:r>
              <a:rPr lang="fr-FR" b="1" i="1" dirty="0" err="1"/>
              <a:t>U</a:t>
            </a:r>
            <a:r>
              <a:rPr lang="fr-FR" i="1" dirty="0" err="1"/>
              <a:t>nderstanding</a:t>
            </a:r>
            <a:r>
              <a:rPr lang="fr-FR" i="1" dirty="0"/>
              <a:t> </a:t>
            </a:r>
            <a:r>
              <a:rPr lang="fr-FR" b="1" i="1" dirty="0" err="1"/>
              <a:t>E</a:t>
            </a:r>
            <a:r>
              <a:rPr lang="fr-FR" i="1" dirty="0" err="1"/>
              <a:t>nvironment</a:t>
            </a:r>
            <a:r>
              <a:rPr lang="fr-FR" i="1" dirty="0"/>
              <a:t>) </a:t>
            </a:r>
          </a:p>
          <a:p>
            <a:pPr lvl="1"/>
            <a:r>
              <a:rPr lang="fr-FR" i="1" dirty="0"/>
              <a:t>http://</a:t>
            </a:r>
            <a:r>
              <a:rPr lang="fr-FR" i="1" dirty="0" err="1"/>
              <a:t>vue.tufts.edu</a:t>
            </a:r>
            <a:endParaRPr lang="fr-FR" dirty="0"/>
          </a:p>
        </p:txBody>
      </p:sp>
      <p:sp>
        <p:nvSpPr>
          <p:cNvPr id="4" name="Espace réservé du numéro de diapositive 3"/>
          <p:cNvSpPr>
            <a:spLocks noGrp="1"/>
          </p:cNvSpPr>
          <p:nvPr>
            <p:ph type="sldNum" sz="quarter" idx="12"/>
          </p:nvPr>
        </p:nvSpPr>
        <p:spPr/>
        <p:txBody>
          <a:bodyPr/>
          <a:lstStyle/>
          <a:p>
            <a:fld id="{6B0D75E0-000E-4205-BFEA-3AF7661435EE}" type="slidenum">
              <a:rPr lang="fr-FR" smtClean="0"/>
              <a:pPr/>
              <a:t>9</a:t>
            </a:fld>
            <a:endParaRPr lang="fr-FR"/>
          </a:p>
        </p:txBody>
      </p:sp>
    </p:spTree>
    <p:extLst>
      <p:ext uri="{BB962C8B-B14F-4D97-AF65-F5344CB8AC3E}">
        <p14:creationId xmlns:p14="http://schemas.microsoft.com/office/powerpoint/2010/main" val="400110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Personnalisé 4">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432FF"/>
      </a:hlink>
      <a:folHlink>
        <a:srgbClr val="5F8EDF"/>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1543</TotalTime>
  <Words>1540</Words>
  <Application>Microsoft Macintosh PowerPoint</Application>
  <PresentationFormat>Affichage à l'écran (4:3)</PresentationFormat>
  <Paragraphs>243</Paragraphs>
  <Slides>39</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Calibri</vt:lpstr>
      <vt:lpstr>Constantia</vt:lpstr>
      <vt:lpstr>Roboto</vt:lpstr>
      <vt:lpstr>Verdana</vt:lpstr>
      <vt:lpstr>Wingdings</vt:lpstr>
      <vt:lpstr>Wingdings 2</vt:lpstr>
      <vt:lpstr>Débit</vt:lpstr>
      <vt:lpstr>Mindmapping</vt:lpstr>
      <vt:lpstr>Mindmaps ??</vt:lpstr>
      <vt:lpstr>Mindmaps</vt:lpstr>
      <vt:lpstr>Mindmap</vt:lpstr>
      <vt:lpstr>Carte conceptuelle</vt:lpstr>
      <vt:lpstr>Carte conceptuelle (2)</vt:lpstr>
      <vt:lpstr>A concept map about concept mapping (in « Concept Maps: What the heck is this? » : Joseph Novak</vt:lpstr>
      <vt:lpstr>Références pour la création de cartes conceptuelles</vt:lpstr>
      <vt:lpstr>Editeurs de cartes conceptuelles</vt:lpstr>
      <vt:lpstr>Mindmap = carte conceptuelle simplifiée</vt:lpstr>
      <vt:lpstr>Applications</vt:lpstr>
      <vt:lpstr>Création d’un mindmap</vt:lpstr>
      <vt:lpstr>Exercice de création d’un mindmap</vt:lpstr>
      <vt:lpstr>Mindmapping</vt:lpstr>
      <vt:lpstr>Mindmapping : liens ScienceEtonnante à consulter</vt:lpstr>
      <vt:lpstr>Mindmapping : liens tutos</vt:lpstr>
      <vt:lpstr>Règles</vt:lpstr>
      <vt:lpstr>Règles</vt:lpstr>
      <vt:lpstr>Exemple de mindmap : </vt:lpstr>
      <vt:lpstr>Mindmap sur word</vt:lpstr>
      <vt:lpstr>Mindmapping - exemples</vt:lpstr>
      <vt:lpstr>Mindmap (pour mémoriser une langue)</vt:lpstr>
      <vt:lpstr>Mindmapping : liens divers</vt:lpstr>
      <vt:lpstr>Mindmapping et la thèse</vt:lpstr>
      <vt:lpstr>Mindmap collaboratif( à l'école doctorale LSHS)</vt:lpstr>
      <vt:lpstr>Quelques logiciels</vt:lpstr>
      <vt:lpstr>SimpleMind</vt:lpstr>
      <vt:lpstr>Novamind</vt:lpstr>
      <vt:lpstr>iThouhts n'est plus commercialisé</vt:lpstr>
      <vt:lpstr>XMind  Février 2025</vt:lpstr>
      <vt:lpstr>Mindmeister</vt:lpstr>
      <vt:lpstr>Mindmup Fevrier 2025 </vt:lpstr>
      <vt:lpstr>Mindomo Fevrier 2025</vt:lpstr>
      <vt:lpstr>WiseMappingFevrier 2017</vt:lpstr>
      <vt:lpstr>Mindnode Fevrier 2022</vt:lpstr>
      <vt:lpstr>iMindmapFevrier 2017 =&gt; Ayoa (2025)</vt:lpstr>
      <vt:lpstr>Mindmanager Fevrier 2025</vt:lpstr>
      <vt:lpstr>Autres logiciels</vt:lpstr>
      <vt:lpstr>Exploration de SimpleMind</vt:lpstr>
    </vt:vector>
  </TitlesOfParts>
  <Manager/>
  <Company>test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test</dc:creator>
  <cp:keywords/>
  <dc:description/>
  <cp:lastModifiedBy>lrl uca</cp:lastModifiedBy>
  <cp:revision>319</cp:revision>
  <cp:lastPrinted>1601-01-01T00:00:00Z</cp:lastPrinted>
  <dcterms:created xsi:type="dcterms:W3CDTF">2013-02-11T21:03:26Z</dcterms:created>
  <dcterms:modified xsi:type="dcterms:W3CDTF">2025-02-23T20:11:27Z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TC102037751036</vt:lpwstr>
  </property>
</Properties>
</file>